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320" r:id="rId4"/>
    <p:sldId id="319" r:id="rId5"/>
    <p:sldId id="321" r:id="rId6"/>
    <p:sldId id="322" r:id="rId7"/>
    <p:sldId id="317" r:id="rId8"/>
    <p:sldId id="318" r:id="rId9"/>
    <p:sldId id="284" r:id="rId10"/>
    <p:sldId id="283"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F0B550-BC24-4A04-8A65-C87814BBB4E0}">
          <p14:sldIdLst>
            <p14:sldId id="256"/>
            <p14:sldId id="257"/>
            <p14:sldId id="320"/>
            <p14:sldId id="319"/>
            <p14:sldId id="321"/>
            <p14:sldId id="322"/>
            <p14:sldId id="317"/>
            <p14:sldId id="318"/>
            <p14:sldId id="284"/>
            <p14:sldId id="283"/>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100" d="100"/>
          <a:sy n="100" d="100"/>
        </p:scale>
        <p:origin x="51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3931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62813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27234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115350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2461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2350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4359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89690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0254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3891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266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51724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845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2218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8446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02683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5081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D8BD707-D9CF-40AE-B4C6-C98DA3205C09}" type="datetimeFigureOut">
              <a:rPr lang="en-US" smtClean="0"/>
              <a:pPr/>
              <a:t>7/7/2024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3546516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6" indent="-342906" algn="r" defTabSz="457207"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r" defTabSz="457207"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r" defTabSz="457207"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7" rtl="1" eaLnBrk="1" latinLnBrk="0" hangingPunct="1">
        <a:defRPr sz="1800" kern="1200">
          <a:solidFill>
            <a:schemeClr val="tx1"/>
          </a:solidFill>
          <a:latin typeface="+mn-lt"/>
          <a:ea typeface="+mn-ea"/>
          <a:cs typeface="+mn-cs"/>
        </a:defRPr>
      </a:lvl1pPr>
      <a:lvl2pPr marL="457207" algn="r" defTabSz="457207" rtl="1" eaLnBrk="1" latinLnBrk="0" hangingPunct="1">
        <a:defRPr sz="1800" kern="1200">
          <a:solidFill>
            <a:schemeClr val="tx1"/>
          </a:solidFill>
          <a:latin typeface="+mn-lt"/>
          <a:ea typeface="+mn-ea"/>
          <a:cs typeface="+mn-cs"/>
        </a:defRPr>
      </a:lvl2pPr>
      <a:lvl3pPr marL="914415" algn="r" defTabSz="457207" rtl="1" eaLnBrk="1" latinLnBrk="0" hangingPunct="1">
        <a:defRPr sz="1800" kern="1200">
          <a:solidFill>
            <a:schemeClr val="tx1"/>
          </a:solidFill>
          <a:latin typeface="+mn-lt"/>
          <a:ea typeface="+mn-ea"/>
          <a:cs typeface="+mn-cs"/>
        </a:defRPr>
      </a:lvl3pPr>
      <a:lvl4pPr marL="1371622" algn="r" defTabSz="457207" rtl="1" eaLnBrk="1" latinLnBrk="0" hangingPunct="1">
        <a:defRPr sz="1800" kern="1200">
          <a:solidFill>
            <a:schemeClr val="tx1"/>
          </a:solidFill>
          <a:latin typeface="+mn-lt"/>
          <a:ea typeface="+mn-ea"/>
          <a:cs typeface="+mn-cs"/>
        </a:defRPr>
      </a:lvl4pPr>
      <a:lvl5pPr marL="1828831" algn="r" defTabSz="457207" rtl="1" eaLnBrk="1" latinLnBrk="0" hangingPunct="1">
        <a:defRPr sz="1800" kern="1200">
          <a:solidFill>
            <a:schemeClr val="tx1"/>
          </a:solidFill>
          <a:latin typeface="+mn-lt"/>
          <a:ea typeface="+mn-ea"/>
          <a:cs typeface="+mn-cs"/>
        </a:defRPr>
      </a:lvl5pPr>
      <a:lvl6pPr marL="2286038" algn="r" defTabSz="457207" rtl="1" eaLnBrk="1" latinLnBrk="0" hangingPunct="1">
        <a:defRPr sz="1800" kern="1200">
          <a:solidFill>
            <a:schemeClr val="tx1"/>
          </a:solidFill>
          <a:latin typeface="+mn-lt"/>
          <a:ea typeface="+mn-ea"/>
          <a:cs typeface="+mn-cs"/>
        </a:defRPr>
      </a:lvl6pPr>
      <a:lvl7pPr marL="2743246" algn="r" defTabSz="457207" rtl="1" eaLnBrk="1" latinLnBrk="0" hangingPunct="1">
        <a:defRPr sz="1800" kern="1200">
          <a:solidFill>
            <a:schemeClr val="tx1"/>
          </a:solidFill>
          <a:latin typeface="+mn-lt"/>
          <a:ea typeface="+mn-ea"/>
          <a:cs typeface="+mn-cs"/>
        </a:defRPr>
      </a:lvl7pPr>
      <a:lvl8pPr marL="3200453" algn="r" defTabSz="457207" rtl="1" eaLnBrk="1" latinLnBrk="0" hangingPunct="1">
        <a:defRPr sz="1800" kern="1200">
          <a:solidFill>
            <a:schemeClr val="tx1"/>
          </a:solidFill>
          <a:latin typeface="+mn-lt"/>
          <a:ea typeface="+mn-ea"/>
          <a:cs typeface="+mn-cs"/>
        </a:defRPr>
      </a:lvl8pPr>
      <a:lvl9pPr marL="3657661" algn="r" defTabSz="457207"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4777382"/>
            <a:ext cx="6620968" cy="861420"/>
          </a:xfrm>
        </p:spPr>
        <p:txBody>
          <a:bodyPr>
            <a:normAutofit/>
          </a:bodyPr>
          <a:lstStyle/>
          <a:p>
            <a:pPr algn="ctr"/>
            <a:r>
              <a:rPr lang="fa-IR" dirty="0" smtClean="0">
                <a:solidFill>
                  <a:schemeClr val="accent3"/>
                </a:solidFill>
                <a:latin typeface="2mitra"/>
                <a:cs typeface="B Mitra" panose="00000400000000000000" pitchFamily="2" charset="-78"/>
              </a:rPr>
              <a:t>گروه سلامت روانی- اجتماعی و اعتیاد </a:t>
            </a:r>
            <a:endParaRPr lang="en-US" dirty="0">
              <a:solidFill>
                <a:schemeClr val="accent3"/>
              </a:solidFill>
              <a:latin typeface="2mitra"/>
              <a:cs typeface="B Mitra" panose="00000400000000000000" pitchFamily="2" charset="-78"/>
            </a:endParaRPr>
          </a:p>
        </p:txBody>
      </p:sp>
      <p:sp>
        <p:nvSpPr>
          <p:cNvPr id="4" name="Title 3"/>
          <p:cNvSpPr>
            <a:spLocks noGrp="1"/>
          </p:cNvSpPr>
          <p:nvPr>
            <p:ph type="ctrTitle"/>
          </p:nvPr>
        </p:nvSpPr>
        <p:spPr>
          <a:xfrm>
            <a:off x="685800" y="2362200"/>
            <a:ext cx="8153400" cy="2415182"/>
          </a:xfrm>
        </p:spPr>
        <p:txBody>
          <a:bodyPr/>
          <a:lstStyle/>
          <a:p>
            <a:pPr algn="ctr"/>
            <a:r>
              <a:rPr lang="fa-IR" sz="4000" dirty="0">
                <a:solidFill>
                  <a:srgbClr val="00B0F0"/>
                </a:solidFill>
                <a:latin typeface="2mitra"/>
                <a:cs typeface="B Nazanin" panose="00000400000000000000" pitchFamily="2" charset="-78"/>
              </a:rPr>
              <a:t>پیشگیری از خودکشی مرجعی برای پلیس، آتش نشانان و مسئولان خط مقدم</a:t>
            </a:r>
            <a:r>
              <a:rPr lang="fa-IR" dirty="0">
                <a:solidFill>
                  <a:schemeClr val="tx1"/>
                </a:solidFill>
                <a:latin typeface="2mitra"/>
                <a:cs typeface="B Mitra" panose="00000400000000000000" pitchFamily="2" charset="-78"/>
              </a:rPr>
              <a:t/>
            </a:r>
            <a:br>
              <a:rPr lang="fa-IR" dirty="0">
                <a:solidFill>
                  <a:schemeClr val="tx1"/>
                </a:solidFill>
                <a:latin typeface="2mitra"/>
                <a:cs typeface="B Mitra" panose="00000400000000000000" pitchFamily="2" charset="-78"/>
              </a:rPr>
            </a:br>
            <a:endParaRPr lang="en-US" sz="4000" dirty="0"/>
          </a:p>
        </p:txBody>
      </p:sp>
    </p:spTree>
    <p:extLst>
      <p:ext uri="{BB962C8B-B14F-4D97-AF65-F5344CB8AC3E}">
        <p14:creationId xmlns:p14="http://schemas.microsoft.com/office/powerpoint/2010/main" val="754531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عوامل محافظ خودکشی</a:t>
            </a:r>
            <a:endParaRPr lang="en-US" dirty="0"/>
          </a:p>
        </p:txBody>
      </p:sp>
      <p:sp>
        <p:nvSpPr>
          <p:cNvPr id="3" name="Content Placeholder 2"/>
          <p:cNvSpPr>
            <a:spLocks noGrp="1"/>
          </p:cNvSpPr>
          <p:nvPr>
            <p:ph idx="1"/>
          </p:nvPr>
        </p:nvSpPr>
        <p:spPr>
          <a:xfrm>
            <a:off x="827700" y="2052925"/>
            <a:ext cx="7554300" cy="4195481"/>
          </a:xfrm>
        </p:spPr>
        <p:txBody>
          <a:bodyPr>
            <a:normAutofit/>
          </a:bodyPr>
          <a:lstStyle/>
          <a:p>
            <a:pPr marL="0" indent="0">
              <a:buNone/>
            </a:pPr>
            <a:r>
              <a:rPr lang="fa-IR" dirty="0"/>
              <a:t>عوامل محافظ عواملی هستند که خطر خودکشی را کاهش می دهند. البته ذکر این نکته لازم است که وجود </a:t>
            </a:r>
            <a:r>
              <a:rPr lang="fa-IR" dirty="0" smtClean="0"/>
              <a:t>عوامل محافظ </a:t>
            </a:r>
            <a:r>
              <a:rPr lang="fa-IR" dirty="0"/>
              <a:t>تضمین نمیکند که فرد دست به خودکشی نزند ولی هر چه تعداد </a:t>
            </a:r>
            <a:r>
              <a:rPr lang="fa-IR" dirty="0" smtClean="0"/>
              <a:t>این عوامل </a:t>
            </a:r>
            <a:r>
              <a:rPr lang="fa-IR" dirty="0"/>
              <a:t>بیشتر باشد تابآوری و مقاومت </a:t>
            </a:r>
            <a:r>
              <a:rPr lang="fa-IR" dirty="0" smtClean="0"/>
              <a:t>اودر </a:t>
            </a:r>
            <a:r>
              <a:rPr lang="fa-IR" dirty="0"/>
              <a:t>مواجهه با استرس و ناملایمات زندگی بیشتر خواهد بود. در زیر فهرستی از این عوامل آمده است:</a:t>
            </a:r>
          </a:p>
          <a:p>
            <a:pPr marL="0" indent="0">
              <a:buNone/>
            </a:pPr>
            <a:r>
              <a:rPr lang="fa-IR" b="1" dirty="0">
                <a:solidFill>
                  <a:srgbClr val="FFFF00"/>
                </a:solidFill>
              </a:rPr>
              <a:t>الف- عوامل محافظ فردی</a:t>
            </a:r>
            <a:r>
              <a:rPr lang="fa-IR" dirty="0"/>
              <a:t>: احساس توانمندی، مهارتهای بینفردی موثر، مهارت حل مساله منطقی، </a:t>
            </a:r>
            <a:r>
              <a:rPr lang="fa-IR" dirty="0" smtClean="0"/>
              <a:t>مهارت مقابله </a:t>
            </a:r>
            <a:r>
              <a:rPr lang="fa-IR" dirty="0"/>
              <a:t>سالم و موثر با مشکلات زندگی، خوش بینی و امید به آینده، وجود حس هدفمندی و وجود تعلقات و علائق مذهبی</a:t>
            </a:r>
          </a:p>
          <a:p>
            <a:pPr marL="0" indent="0">
              <a:buNone/>
            </a:pPr>
            <a:r>
              <a:rPr lang="fa-IR" b="1" dirty="0">
                <a:solidFill>
                  <a:srgbClr val="FFFF00"/>
                </a:solidFill>
              </a:rPr>
              <a:t>ب- عوامل محافظ خانوادگی</a:t>
            </a:r>
            <a:r>
              <a:rPr lang="fa-IR" dirty="0"/>
              <a:t>: احساس مسئولیت نسبت به خانواده، روابط خانوادگی گرم و مثبت، برخورداری </a:t>
            </a:r>
            <a:r>
              <a:rPr lang="fa-IR" dirty="0" smtClean="0"/>
              <a:t>ازحمایت </a:t>
            </a:r>
            <a:r>
              <a:rPr lang="fa-IR" dirty="0"/>
              <a:t>خانوادگی</a:t>
            </a:r>
          </a:p>
          <a:p>
            <a:pPr marL="0" indent="0">
              <a:buNone/>
            </a:pPr>
            <a:r>
              <a:rPr lang="fa-IR" b="1" dirty="0">
                <a:solidFill>
                  <a:srgbClr val="FFFF00"/>
                </a:solidFill>
              </a:rPr>
              <a:t>ج- عوامل محافظ اجتماعی </a:t>
            </a:r>
            <a:r>
              <a:rPr lang="fa-IR" dirty="0"/>
              <a:t>: وجود شبکه حمایت اجتماعی قوی )دوستان ، همکاران و .. (، درگیری و مشارکت </a:t>
            </a:r>
            <a:r>
              <a:rPr lang="fa-IR" dirty="0" smtClean="0"/>
              <a:t>در</a:t>
            </a:r>
            <a:r>
              <a:rPr lang="fa-IR" dirty="0"/>
              <a:t>اجتماع، زندگی اجتماعی رضایت بخش، محیط کاری حمایتی و رضایت بخش، دسترسی به خدمات بهداشت روان</a:t>
            </a:r>
            <a:endParaRPr lang="en-US" dirty="0"/>
          </a:p>
        </p:txBody>
      </p:sp>
    </p:spTree>
    <p:extLst>
      <p:ext uri="{BB962C8B-B14F-4D97-AF65-F5344CB8AC3E}">
        <p14:creationId xmlns:p14="http://schemas.microsoft.com/office/powerpoint/2010/main" val="2396374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668690" cy="1400530"/>
          </a:xfrm>
        </p:spPr>
        <p:txBody>
          <a:bodyPr/>
          <a:lstStyle/>
          <a:p>
            <a:pPr algn="ctr"/>
            <a:r>
              <a:rPr lang="fa-IR" sz="3600" b="1" dirty="0"/>
              <a:t>مشارکت پلیس، آتش نشانان و دیگر مداخله کنندگان اولیه در پیشگیری از خودکشی</a:t>
            </a:r>
            <a:endParaRPr lang="en-US" sz="3600" dirty="0"/>
          </a:p>
        </p:txBody>
      </p:sp>
      <p:sp>
        <p:nvSpPr>
          <p:cNvPr id="3" name="Content Placeholder 2"/>
          <p:cNvSpPr>
            <a:spLocks noGrp="1"/>
          </p:cNvSpPr>
          <p:nvPr>
            <p:ph idx="1"/>
          </p:nvPr>
        </p:nvSpPr>
        <p:spPr>
          <a:xfrm>
            <a:off x="827700" y="2052925"/>
            <a:ext cx="7554300" cy="3814475"/>
          </a:xfrm>
        </p:spPr>
        <p:txBody>
          <a:bodyPr/>
          <a:lstStyle/>
          <a:p>
            <a:pPr marL="0" indent="0" algn="just">
              <a:buNone/>
            </a:pPr>
            <a:r>
              <a:rPr lang="fa-IR" dirty="0"/>
              <a:t>پلیس، آتش نشانی و اورژانس و به طور کلی هر دسته از افرادی که اغلب به عنوان اولین گروهها در </a:t>
            </a:r>
            <a:r>
              <a:rPr lang="fa-IR" dirty="0" smtClean="0"/>
              <a:t>صحنه خودکشی </a:t>
            </a:r>
            <a:r>
              <a:rPr lang="fa-IR" dirty="0"/>
              <a:t>حاضر میشوند، با فردی سر و کار دارند که در شرایط اورژانس روانی قرار دارد. در نتیجه این گروهها </a:t>
            </a:r>
            <a:r>
              <a:rPr lang="fa-IR" dirty="0" smtClean="0"/>
              <a:t>که اصطلاحاً </a:t>
            </a:r>
            <a:r>
              <a:rPr lang="fa-IR" dirty="0"/>
              <a:t>مداخله کنندگان اولیه نامیده میشوند از عوامل بسیار مهم در پیشگیری از خودکشی هستند. برای مثال، </a:t>
            </a:r>
            <a:r>
              <a:rPr lang="fa-IR" dirty="0" smtClean="0"/>
              <a:t>درچنین </a:t>
            </a:r>
            <a:r>
              <a:rPr lang="fa-IR" dirty="0"/>
              <a:t>مواقعی، پلیس غالبا نقش روانشناس و روانپزشک را ایفا میکند. در نتیجه، مواجهه هر روزه این نیروها با افراد </a:t>
            </a:r>
            <a:r>
              <a:rPr lang="fa-IR" dirty="0" smtClean="0"/>
              <a:t>درمعرض </a:t>
            </a:r>
            <a:r>
              <a:rPr lang="fa-IR" dirty="0"/>
              <a:t>خودکشی، آنها را در ارتباط بیشتری با این افراد قرار میدهد.</a:t>
            </a:r>
            <a:endParaRPr lang="en-US" dirty="0"/>
          </a:p>
        </p:txBody>
      </p:sp>
    </p:spTree>
    <p:extLst>
      <p:ext uri="{BB962C8B-B14F-4D97-AF65-F5344CB8AC3E}">
        <p14:creationId xmlns:p14="http://schemas.microsoft.com/office/powerpoint/2010/main" val="2485299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086600" cy="4195481"/>
          </a:xfrm>
        </p:spPr>
        <p:txBody>
          <a:bodyPr/>
          <a:lstStyle/>
          <a:p>
            <a:pPr marL="0" indent="0" algn="just">
              <a:buNone/>
            </a:pPr>
            <a:r>
              <a:rPr lang="fa-IR" dirty="0"/>
              <a:t>هدف نهایی، پیشگیری از خودکشی و کاهش مرگ بر اثر خودکشی است. با این حال کاهش تعداد خودکشیها و </a:t>
            </a:r>
            <a:r>
              <a:rPr lang="fa-IR" dirty="0" smtClean="0"/>
              <a:t>شدت مرگباری </a:t>
            </a:r>
            <a:r>
              <a:rPr lang="fa-IR" dirty="0"/>
              <a:t>عمل خودکشی نیز از اهمیت </a:t>
            </a:r>
            <a:r>
              <a:rPr lang="fa-IR" dirty="0" smtClean="0"/>
              <a:t>بالایی برخوردار </a:t>
            </a:r>
            <a:r>
              <a:rPr lang="fa-IR" dirty="0"/>
              <a:t>است. از میان موثرترین راهبردهای پیشگیری از </a:t>
            </a:r>
            <a:r>
              <a:rPr lang="fa-IR" dirty="0" smtClean="0"/>
              <a:t>رفتارهای خودکشی</a:t>
            </a:r>
            <a:r>
              <a:rPr lang="fa-IR" dirty="0"/>
              <a:t>، میتوان، فراهم کردن ساز و کارهای مناسب برای درمان افراد مبتلا به اختلالات روانی و سو مصرف مواد </a:t>
            </a:r>
            <a:r>
              <a:rPr lang="fa-IR" dirty="0" smtClean="0"/>
              <a:t>والکل </a:t>
            </a:r>
            <a:r>
              <a:rPr lang="fa-IR" dirty="0"/>
              <a:t>را نام برد، در کنار آن وسایل خودکشی را نیز باید از دسترس این افراد خارج کرد. پلیس، آتش نشانی و </a:t>
            </a:r>
            <a:r>
              <a:rPr lang="fa-IR" dirty="0" smtClean="0"/>
              <a:t>اورژانس اولین </a:t>
            </a:r>
            <a:r>
              <a:rPr lang="fa-IR" dirty="0"/>
              <a:t>خط کمکی به افراد در معرض خودکشی هستند. بنابراین شما به عنوان مداخله کنندگان اولیه، در پیشگیری </a:t>
            </a:r>
            <a:r>
              <a:rPr lang="fa-IR" dirty="0" smtClean="0"/>
              <a:t>ازخودکشی </a:t>
            </a:r>
            <a:r>
              <a:rPr lang="fa-IR" dirty="0"/>
              <a:t>به روشهای زیر میتوانید نقش داشته </a:t>
            </a:r>
            <a:r>
              <a:rPr lang="fa-IR" dirty="0" smtClean="0"/>
              <a:t>باشید:</a:t>
            </a:r>
            <a:endParaRPr lang="en-US" dirty="0"/>
          </a:p>
        </p:txBody>
      </p:sp>
    </p:spTree>
    <p:extLst>
      <p:ext uri="{BB962C8B-B14F-4D97-AF65-F5344CB8AC3E}">
        <p14:creationId xmlns:p14="http://schemas.microsoft.com/office/powerpoint/2010/main" val="3258388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آگاهی از خطرات</a:t>
            </a:r>
            <a:endParaRPr lang="en-US" dirty="0"/>
          </a:p>
        </p:txBody>
      </p:sp>
      <p:sp>
        <p:nvSpPr>
          <p:cNvPr id="3" name="Content Placeholder 2"/>
          <p:cNvSpPr>
            <a:spLocks noGrp="1"/>
          </p:cNvSpPr>
          <p:nvPr>
            <p:ph idx="1"/>
          </p:nvPr>
        </p:nvSpPr>
        <p:spPr>
          <a:xfrm>
            <a:off x="838200" y="1676400"/>
            <a:ext cx="7173300" cy="4195481"/>
          </a:xfrm>
        </p:spPr>
        <p:txBody>
          <a:bodyPr/>
          <a:lstStyle/>
          <a:p>
            <a:pPr marL="0" indent="0">
              <a:buNone/>
            </a:pPr>
            <a:r>
              <a:rPr lang="fa-IR" dirty="0"/>
              <a:t>هنگامی که با فردی که قصد خودکشی دارد روبرو میشوید در ذهن داشته باشید که او به اختلال روانی مبتلا است </a:t>
            </a:r>
            <a:r>
              <a:rPr lang="fa-IR" dirty="0" smtClean="0"/>
              <a:t>لذا پیش </a:t>
            </a:r>
            <a:r>
              <a:rPr lang="fa-IR" dirty="0"/>
              <a:t>از هر چیز، باید نسبت به خطر وقوع اقدام خودکشی و هم چنین احتمال خطر آسیب رساندن به دیگران </a:t>
            </a:r>
            <a:r>
              <a:rPr lang="fa-IR" dirty="0" smtClean="0"/>
              <a:t>( </a:t>
            </a:r>
            <a:r>
              <a:rPr lang="fa-IR" dirty="0"/>
              <a:t>از </a:t>
            </a:r>
            <a:r>
              <a:rPr lang="fa-IR" dirty="0" smtClean="0"/>
              <a:t>جمله مداخله </a:t>
            </a:r>
            <a:r>
              <a:rPr lang="fa-IR" dirty="0"/>
              <a:t>کنندگان </a:t>
            </a:r>
            <a:r>
              <a:rPr lang="fa-IR" dirty="0" smtClean="0"/>
              <a:t>اولیه) </a:t>
            </a:r>
            <a:r>
              <a:rPr lang="fa-IR" dirty="0"/>
              <a:t>آگاه باشید. مهم است که صحنه اقدام احتمالی را خلوت کنید و اطمینان یابید که فاصله کافی </a:t>
            </a:r>
            <a:r>
              <a:rPr lang="fa-IR" dirty="0" smtClean="0"/>
              <a:t>را با </a:t>
            </a:r>
            <a:r>
              <a:rPr lang="fa-IR" dirty="0"/>
              <a:t>او رعایت </a:t>
            </a:r>
            <a:r>
              <a:rPr lang="fa-IR" dirty="0" smtClean="0"/>
              <a:t>میکنید</a:t>
            </a:r>
            <a:endParaRPr lang="en-US" dirty="0"/>
          </a:p>
        </p:txBody>
      </p:sp>
    </p:spTree>
    <p:extLst>
      <p:ext uri="{BB962C8B-B14F-4D97-AF65-F5344CB8AC3E}">
        <p14:creationId xmlns:p14="http://schemas.microsoft.com/office/powerpoint/2010/main" val="1300506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آگاهی در باره مسایل قانونی</a:t>
            </a:r>
            <a:endParaRPr lang="en-US" dirty="0"/>
          </a:p>
        </p:txBody>
      </p:sp>
      <p:sp>
        <p:nvSpPr>
          <p:cNvPr id="3" name="Content Placeholder 2"/>
          <p:cNvSpPr>
            <a:spLocks noGrp="1"/>
          </p:cNvSpPr>
          <p:nvPr>
            <p:ph idx="1"/>
          </p:nvPr>
        </p:nvSpPr>
        <p:spPr>
          <a:xfrm>
            <a:off x="827700" y="2052925"/>
            <a:ext cx="6944700" cy="4195481"/>
          </a:xfrm>
        </p:spPr>
        <p:txBody>
          <a:bodyPr/>
          <a:lstStyle/>
          <a:p>
            <a:pPr marL="0" indent="0">
              <a:buNone/>
            </a:pPr>
            <a:r>
              <a:rPr lang="fa-IR" dirty="0"/>
              <a:t>اگرچه مداخله کنندگان اولیه منبع مهم ارجاع اقدام کنندگان به خودکشی به مراکز اورژانس </a:t>
            </a:r>
            <a:r>
              <a:rPr lang="fa-IR" dirty="0" smtClean="0"/>
              <a:t>(روانپزشکی) </a:t>
            </a:r>
            <a:r>
              <a:rPr lang="fa-IR" dirty="0"/>
              <a:t>هستند، ولی </a:t>
            </a:r>
            <a:r>
              <a:rPr lang="fa-IR" dirty="0" smtClean="0"/>
              <a:t>باید از </a:t>
            </a:r>
            <a:r>
              <a:rPr lang="fa-IR" dirty="0"/>
              <a:t>قبل هماهنگیهای لازم برای تحویل چنین فردی به اورژانس های روانپزشکی جهت مراقبها و مداخلات </a:t>
            </a:r>
            <a:r>
              <a:rPr lang="fa-IR" dirty="0" smtClean="0"/>
              <a:t>فوری، انجام </a:t>
            </a:r>
            <a:r>
              <a:rPr lang="fa-IR" dirty="0"/>
              <a:t>شده باشد. در واقع باید بدانید در مواقع ضروری بهترین مکان برای </a:t>
            </a:r>
            <a:r>
              <a:rPr lang="fa-IR" dirty="0" smtClean="0"/>
              <a:t>ارجاع بیماران </a:t>
            </a:r>
            <a:r>
              <a:rPr lang="fa-IR" dirty="0"/>
              <a:t>جهت ارزیابی و درمان </a:t>
            </a:r>
            <a:r>
              <a:rPr lang="fa-IR" dirty="0" smtClean="0"/>
              <a:t>فوری کجاست</a:t>
            </a:r>
            <a:endParaRPr lang="fa-IR" dirty="0"/>
          </a:p>
        </p:txBody>
      </p:sp>
    </p:spTree>
    <p:extLst>
      <p:ext uri="{BB962C8B-B14F-4D97-AF65-F5344CB8AC3E}">
        <p14:creationId xmlns:p14="http://schemas.microsoft.com/office/powerpoint/2010/main" val="2423184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 </a:t>
            </a:r>
            <a:r>
              <a:rPr lang="fa-IR" b="1" dirty="0"/>
              <a:t>بستری غیر داوطلبانه</a:t>
            </a:r>
            <a:endParaRPr lang="en-US" dirty="0"/>
          </a:p>
        </p:txBody>
      </p:sp>
      <p:sp>
        <p:nvSpPr>
          <p:cNvPr id="3" name="Content Placeholder 2"/>
          <p:cNvSpPr>
            <a:spLocks noGrp="1"/>
          </p:cNvSpPr>
          <p:nvPr>
            <p:ph idx="1"/>
          </p:nvPr>
        </p:nvSpPr>
        <p:spPr>
          <a:xfrm>
            <a:off x="827700" y="2052925"/>
            <a:ext cx="7097100" cy="4195481"/>
          </a:xfrm>
        </p:spPr>
        <p:txBody>
          <a:bodyPr/>
          <a:lstStyle/>
          <a:p>
            <a:pPr marL="0" indent="0" algn="just">
              <a:buNone/>
            </a:pPr>
            <a:r>
              <a:rPr lang="fa-IR" dirty="0"/>
              <a:t>پلیس در نقش مداخله کنندگان اولیه باید در نظر داشته باشد که با توجه به نقش حیاتی آنها در پیشگیری از </a:t>
            </a:r>
            <a:r>
              <a:rPr lang="fa-IR" dirty="0" smtClean="0"/>
              <a:t>خودکشی ممکن </a:t>
            </a:r>
            <a:r>
              <a:rPr lang="fa-IR" dirty="0"/>
              <a:t>است مجبور باشند برای آن دسته از افرادی که تمایلی به ارجاع به مراکز خدمات روانپزشکی مربوط را ندارند، </a:t>
            </a:r>
            <a:r>
              <a:rPr lang="fa-IR" dirty="0" smtClean="0"/>
              <a:t>از ساز </a:t>
            </a:r>
            <a:r>
              <a:rPr lang="fa-IR" dirty="0"/>
              <a:t>و کارهای قانونی برای بستری اجباری و تحت ارزیابی و درمان قرار گرفتن افراد در معرض خطر، استفاده </a:t>
            </a:r>
            <a:r>
              <a:rPr lang="fa-IR" dirty="0" smtClean="0"/>
              <a:t>کند</a:t>
            </a:r>
            <a:endParaRPr lang="en-US" dirty="0"/>
          </a:p>
        </p:txBody>
      </p:sp>
    </p:spTree>
    <p:extLst>
      <p:ext uri="{BB962C8B-B14F-4D97-AF65-F5344CB8AC3E}">
        <p14:creationId xmlns:p14="http://schemas.microsoft.com/office/powerpoint/2010/main" val="1489357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b="1" dirty="0"/>
              <a:t>کنترل دسترسی به وسایل و ابزار خودکشی</a:t>
            </a:r>
            <a:endParaRPr lang="en-US" sz="3600" dirty="0"/>
          </a:p>
        </p:txBody>
      </p:sp>
      <p:sp>
        <p:nvSpPr>
          <p:cNvPr id="3" name="Content Placeholder 2"/>
          <p:cNvSpPr>
            <a:spLocks noGrp="1"/>
          </p:cNvSpPr>
          <p:nvPr>
            <p:ph idx="1"/>
          </p:nvPr>
        </p:nvSpPr>
        <p:spPr>
          <a:xfrm>
            <a:off x="827700" y="2052925"/>
            <a:ext cx="7249500" cy="4195481"/>
          </a:xfrm>
        </p:spPr>
        <p:txBody>
          <a:bodyPr>
            <a:normAutofit/>
          </a:bodyPr>
          <a:lstStyle/>
          <a:p>
            <a:pPr marL="0" indent="0" algn="just">
              <a:buNone/>
            </a:pPr>
            <a:r>
              <a:rPr lang="fa-IR" dirty="0"/>
              <a:t>کنترل دسترسی به وسایل خودکشی یکی از مهمترین راهبردهای پیشگیری از خودکشی برای اقدام کنندگان اولیه </a:t>
            </a:r>
            <a:r>
              <a:rPr lang="fa-IR" dirty="0" smtClean="0"/>
              <a:t>است. برای </a:t>
            </a:r>
            <a:r>
              <a:rPr lang="fa-IR" dirty="0"/>
              <a:t>مثال میزان خودکشی در جوامعی که دسترسی آزاد به اسلحه ندارند کمتر است. به طور کلی دسترسی راحت به </a:t>
            </a:r>
            <a:r>
              <a:rPr lang="fa-IR" dirty="0" smtClean="0"/>
              <a:t>ابزاراقدام </a:t>
            </a:r>
            <a:r>
              <a:rPr lang="fa-IR" dirty="0"/>
              <a:t>به خودکشی برای مثال قرصهای آرامبخش، سموم و آفت کشها، با افزایش احتمال خطر خودکشی همراه </a:t>
            </a:r>
            <a:r>
              <a:rPr lang="fa-IR" dirty="0" smtClean="0"/>
              <a:t>است.بنابراین </a:t>
            </a:r>
            <a:r>
              <a:rPr lang="fa-IR" dirty="0"/>
              <a:t>محدود کردن دسترسی، یکی از راههای یشگیری از اقدام به خودکشی است. مداخله کنندگان اولیه همچنین </a:t>
            </a:r>
            <a:r>
              <a:rPr lang="fa-IR" dirty="0" smtClean="0"/>
              <a:t>بایداز </a:t>
            </a:r>
            <a:r>
              <a:rPr lang="fa-IR" dirty="0"/>
              <a:t>طریق آگاه کردن خانواده ها از خطرات وجود این اقلام در منزل بویژه برای فردی که در معرض خطر خودکشی </a:t>
            </a:r>
            <a:r>
              <a:rPr lang="fa-IR" dirty="0" smtClean="0"/>
              <a:t>قراردارد</a:t>
            </a:r>
            <a:r>
              <a:rPr lang="fa-IR" dirty="0"/>
              <a:t>، احتمال اقدام به خودکشی را کاهش دهند. خانواده ها باید بدانند که داروهایی که ممکن است به سادگی در </a:t>
            </a:r>
            <a:r>
              <a:rPr lang="fa-IR" dirty="0" smtClean="0"/>
              <a:t>منزل </a:t>
            </a:r>
            <a:r>
              <a:rPr lang="fa-IR" dirty="0"/>
              <a:t>پیدا شود نظیر ضد افسردگیها، ضددردها یا آرامبخشها نیز میتوانند برای خودکشی به کار </a:t>
            </a:r>
            <a:r>
              <a:rPr lang="fa-IR" dirty="0" smtClean="0"/>
              <a:t>روند</a:t>
            </a:r>
            <a:endParaRPr lang="en-US" dirty="0"/>
          </a:p>
        </p:txBody>
      </p:sp>
    </p:spTree>
    <p:extLst>
      <p:ext uri="{BB962C8B-B14F-4D97-AF65-F5344CB8AC3E}">
        <p14:creationId xmlns:p14="http://schemas.microsoft.com/office/powerpoint/2010/main" val="26231280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821090" cy="1400530"/>
          </a:xfrm>
        </p:spPr>
        <p:txBody>
          <a:bodyPr/>
          <a:lstStyle/>
          <a:p>
            <a:r>
              <a:rPr lang="fa-IR" sz="3600" b="1" dirty="0"/>
              <a:t>خودکشیهای انتقام جویانه و خشونت های خانگی</a:t>
            </a:r>
            <a:endParaRPr lang="en-US" sz="3600" dirty="0"/>
          </a:p>
        </p:txBody>
      </p:sp>
      <p:sp>
        <p:nvSpPr>
          <p:cNvPr id="3" name="Content Placeholder 2"/>
          <p:cNvSpPr>
            <a:spLocks noGrp="1"/>
          </p:cNvSpPr>
          <p:nvPr>
            <p:ph idx="1"/>
          </p:nvPr>
        </p:nvSpPr>
        <p:spPr>
          <a:xfrm>
            <a:off x="884850" y="1600200"/>
            <a:ext cx="7401900" cy="4195481"/>
          </a:xfrm>
        </p:spPr>
        <p:txBody>
          <a:bodyPr>
            <a:normAutofit/>
          </a:bodyPr>
          <a:lstStyle/>
          <a:p>
            <a:pPr marL="0" indent="0" algn="just">
              <a:buNone/>
            </a:pPr>
            <a:r>
              <a:rPr lang="fa-IR" dirty="0"/>
              <a:t>افرادی که به وسیله سلاح گرم اقدام به خودکشی میکنند زیرگروهی از خودکشیکنندگان را تشکیل میدهند که </a:t>
            </a:r>
            <a:r>
              <a:rPr lang="fa-IR" dirty="0" smtClean="0"/>
              <a:t>هموارهتوجه </a:t>
            </a:r>
            <a:r>
              <a:rPr lang="fa-IR" dirty="0"/>
              <a:t>ویژهای لازم دارند. آنها غالباً جنسیت مذکر دارند، مدتهاست مواد مخدر و مشروبات الکلی مصرف می کنند </a:t>
            </a:r>
            <a:r>
              <a:rPr lang="fa-IR" dirty="0" smtClean="0"/>
              <a:t>وخودکشی </a:t>
            </a:r>
            <a:r>
              <a:rPr lang="fa-IR" dirty="0"/>
              <a:t>آنها معمولاً بدنبال یک مشاجره و خشونت خانوادگی رخ میدهد و به نوعی انتقامگیری است</a:t>
            </a:r>
            <a:r>
              <a:rPr lang="fa-IR" dirty="0" smtClean="0"/>
              <a:t>.</a:t>
            </a:r>
            <a:r>
              <a:rPr lang="fa-IR" dirty="0"/>
              <a:t> در چنین </a:t>
            </a:r>
            <a:r>
              <a:rPr lang="fa-IR" dirty="0" smtClean="0"/>
              <a:t>مواردیفرد </a:t>
            </a:r>
            <a:r>
              <a:rPr lang="fa-IR" dirty="0"/>
              <a:t>مقابل ممکن است با اسلحه تهدید شود و پدیده موسوم به قتل- خودکشی </a:t>
            </a:r>
            <a:r>
              <a:rPr lang="fa-IR" dirty="0" smtClean="0"/>
              <a:t>رخ </a:t>
            </a:r>
            <a:r>
              <a:rPr lang="fa-IR" dirty="0"/>
              <a:t>دهد. یعنی فرد یک یا چند نفر </a:t>
            </a:r>
            <a:r>
              <a:rPr lang="fa-IR" dirty="0" smtClean="0"/>
              <a:t>رابکشد </a:t>
            </a:r>
            <a:r>
              <a:rPr lang="fa-IR" dirty="0"/>
              <a:t>و پس از آن خودکشی کند </a:t>
            </a:r>
            <a:r>
              <a:rPr lang="fa-IR" dirty="0" smtClean="0"/>
              <a:t>البته </a:t>
            </a:r>
            <a:r>
              <a:rPr lang="fa-IR" dirty="0"/>
              <a:t>قتل – خودکشی فقط با اسلحه انجام نمی شود و میتواند با سلاح سرد نیز </a:t>
            </a:r>
            <a:r>
              <a:rPr lang="fa-IR" dirty="0" smtClean="0"/>
              <a:t>رخ دهد </a:t>
            </a:r>
            <a:r>
              <a:rPr lang="fa-IR" dirty="0"/>
              <a:t>عاملان این نوع خشونتها غالباً سابقه طولانی مشکلات شخصیتی و تضاد با قانون را دارند. اگر آنها از </a:t>
            </a:r>
            <a:r>
              <a:rPr lang="fa-IR" dirty="0" smtClean="0"/>
              <a:t>خودکشی جان </a:t>
            </a:r>
            <a:r>
              <a:rPr lang="fa-IR" dirty="0"/>
              <a:t>سالم به دربرند و بستری شوند، ممکن است ادعا کنند که شلیکشان غیر عمدی بوده است. بنابراین، در چنین </a:t>
            </a:r>
            <a:r>
              <a:rPr lang="fa-IR" dirty="0" smtClean="0"/>
              <a:t>مواردی با </a:t>
            </a:r>
            <a:r>
              <a:rPr lang="fa-IR" dirty="0"/>
              <a:t>توجه به سوابق این افراد باید آنها را زیر نظر داشت و لازم است نسبت به پاکسازی محل زندگی فرد از این نوع </a:t>
            </a:r>
            <a:r>
              <a:rPr lang="fa-IR" dirty="0" smtClean="0"/>
              <a:t>سلاح ها </a:t>
            </a:r>
            <a:r>
              <a:rPr lang="fa-IR" dirty="0"/>
              <a:t>اقدام </a:t>
            </a:r>
            <a:r>
              <a:rPr lang="fa-IR" dirty="0" smtClean="0"/>
              <a:t>شود</a:t>
            </a:r>
            <a:endParaRPr lang="en-US" dirty="0"/>
          </a:p>
        </p:txBody>
      </p:sp>
    </p:spTree>
    <p:extLst>
      <p:ext uri="{BB962C8B-B14F-4D97-AF65-F5344CB8AC3E}">
        <p14:creationId xmlns:p14="http://schemas.microsoft.com/office/powerpoint/2010/main" val="943006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خودکشی با اعمال خشونت علیه دیگری</a:t>
            </a:r>
            <a:endParaRPr lang="en-US" dirty="0"/>
          </a:p>
        </p:txBody>
      </p:sp>
      <p:sp>
        <p:nvSpPr>
          <p:cNvPr id="3" name="Content Placeholder 2"/>
          <p:cNvSpPr>
            <a:spLocks noGrp="1"/>
          </p:cNvSpPr>
          <p:nvPr>
            <p:ph idx="1"/>
          </p:nvPr>
        </p:nvSpPr>
        <p:spPr>
          <a:xfrm>
            <a:off x="914400" y="1676400"/>
            <a:ext cx="7315200" cy="4195481"/>
          </a:xfrm>
        </p:spPr>
        <p:txBody>
          <a:bodyPr/>
          <a:lstStyle/>
          <a:p>
            <a:pPr marL="0" indent="0" algn="just">
              <a:buNone/>
            </a:pPr>
            <a:r>
              <a:rPr lang="fa-IR" dirty="0"/>
              <a:t>یکی از سختترین شرایط بحرانی که پلیس با آن مواجه است، زمانی است که یک فرد با تهدید آسیب به </a:t>
            </a:r>
            <a:r>
              <a:rPr lang="fa-IR" dirty="0" smtClean="0"/>
              <a:t>دیگران،درصدد </a:t>
            </a:r>
            <a:r>
              <a:rPr lang="fa-IR" dirty="0"/>
              <a:t>تحریک افسران پلیس به شلیک کردن به سمت خود میباشد، هرچند هدف پلیس محافظت از فردی است </a:t>
            </a:r>
            <a:r>
              <a:rPr lang="fa-IR" dirty="0" smtClean="0"/>
              <a:t>که تهدید </a:t>
            </a:r>
            <a:r>
              <a:rPr lang="fa-IR" dirty="0"/>
              <a:t>شده است. این به معنای "خودکشی توسط پلیس" </a:t>
            </a:r>
            <a:r>
              <a:rPr lang="fa-IR" dirty="0" smtClean="0"/>
              <a:t>است </a:t>
            </a:r>
            <a:r>
              <a:rPr lang="fa-IR" dirty="0"/>
              <a:t>و تخمین زده شده که بین 1۰ ٪ تا بیش از ۴۰ ٪ </a:t>
            </a:r>
            <a:r>
              <a:rPr lang="fa-IR" dirty="0" smtClean="0"/>
              <a:t>ازتیراندازیهای </a:t>
            </a:r>
            <a:r>
              <a:rPr lang="fa-IR" dirty="0"/>
              <a:t>مربوط به افسران را شامل میشود </a:t>
            </a:r>
            <a:r>
              <a:rPr lang="fa-IR" dirty="0" smtClean="0"/>
              <a:t>(البته </a:t>
            </a:r>
            <a:r>
              <a:rPr lang="fa-IR" dirty="0"/>
              <a:t>به نظر میرسد آمار مشابه در ایران وجود </a:t>
            </a:r>
            <a:r>
              <a:rPr lang="fa-IR" dirty="0" smtClean="0"/>
              <a:t>ندارد.)</a:t>
            </a:r>
            <a:endParaRPr lang="en-US" dirty="0"/>
          </a:p>
        </p:txBody>
      </p:sp>
    </p:spTree>
    <p:extLst>
      <p:ext uri="{BB962C8B-B14F-4D97-AF65-F5344CB8AC3E}">
        <p14:creationId xmlns:p14="http://schemas.microsoft.com/office/powerpoint/2010/main" val="3406480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b="1" dirty="0"/>
              <a:t>نکاتی که باید قبل از رسیدن به صحنه خودکشی در نظر داشته </a:t>
            </a:r>
            <a:r>
              <a:rPr lang="fa-IR" sz="3600" b="1" dirty="0" smtClean="0"/>
              <a:t>باشید</a:t>
            </a:r>
            <a:endParaRPr lang="en-US" sz="3600" dirty="0"/>
          </a:p>
        </p:txBody>
      </p:sp>
      <p:sp>
        <p:nvSpPr>
          <p:cNvPr id="3" name="Content Placeholder 2"/>
          <p:cNvSpPr>
            <a:spLocks noGrp="1"/>
          </p:cNvSpPr>
          <p:nvPr>
            <p:ph idx="1"/>
          </p:nvPr>
        </p:nvSpPr>
        <p:spPr>
          <a:xfrm>
            <a:off x="827700" y="2052925"/>
            <a:ext cx="6711654" cy="2900075"/>
          </a:xfrm>
        </p:spPr>
        <p:txBody>
          <a:bodyPr/>
          <a:lstStyle/>
          <a:p>
            <a:r>
              <a:rPr lang="fa-IR" dirty="0"/>
              <a:t>با بیمار همدلی کنید </a:t>
            </a:r>
            <a:endParaRPr lang="fa-IR" dirty="0" smtClean="0"/>
          </a:p>
          <a:p>
            <a:r>
              <a:rPr lang="fa-IR" dirty="0" smtClean="0"/>
              <a:t>به </a:t>
            </a:r>
            <a:r>
              <a:rPr lang="fa-IR" dirty="0"/>
              <a:t>او احترام بگذارید </a:t>
            </a:r>
            <a:endParaRPr lang="fa-IR" dirty="0" smtClean="0"/>
          </a:p>
          <a:p>
            <a:r>
              <a:rPr lang="fa-IR" dirty="0" smtClean="0"/>
              <a:t>تمام </a:t>
            </a:r>
            <a:r>
              <a:rPr lang="fa-IR" dirty="0"/>
              <a:t>تهدید به خودکشیهای او را جدی بگیرید</a:t>
            </a:r>
            <a:endParaRPr lang="en-US" dirty="0"/>
          </a:p>
        </p:txBody>
      </p:sp>
    </p:spTree>
    <p:extLst>
      <p:ext uri="{BB962C8B-B14F-4D97-AF65-F5344CB8AC3E}">
        <p14:creationId xmlns:p14="http://schemas.microsoft.com/office/powerpoint/2010/main" val="2961737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rtl="1"/>
            <a:r>
              <a:rPr lang="fa-IR" sz="3600" dirty="0" smtClean="0">
                <a:solidFill>
                  <a:srgbClr val="FF0000"/>
                </a:solidFill>
                <a:cs typeface="B Titr" panose="00000700000000000000" pitchFamily="2" charset="-78"/>
              </a:rPr>
              <a:t>خود کشی </a:t>
            </a:r>
            <a:r>
              <a:rPr lang="fa-IR" sz="3100" dirty="0" smtClean="0">
                <a:cs typeface="B Mitra" panose="00000400000000000000" pitchFamily="2" charset="-78"/>
              </a:rPr>
              <a:t>پدیده ای پیچیده است که طی قرن ها توجه فیلسوفان حکما و پزشکان را به خود جلب کرده است.خودکشی یکی از مشکلات بهداشت عمومی است که توجه ما را می طلبد.اما متاسفانه پیشگیری و کنترل آن کار ساده ای نیست. تحقیقات نشان داده اند پیشگیری از خودکشی، اگر امکان پذیر باشد مستلزم طیفی از فعالیت هاست که مواردی شامل فراهم کردن بهترین شرایط برای تربیت فرزندان و درمان موثر اختلالات روانی تا کنترل محیطی عوامل خطر را در بر می گیرد.انتشار مناسب اخبار و آگاهی دادن از عناصر اساسی موفقیت برنامه های پیشگیری از خودکشی هستند.</a:t>
            </a:r>
          </a:p>
        </p:txBody>
      </p:sp>
    </p:spTree>
    <p:extLst>
      <p:ext uri="{BB962C8B-B14F-4D97-AF65-F5344CB8AC3E}">
        <p14:creationId xmlns:p14="http://schemas.microsoft.com/office/powerpoint/2010/main" val="238827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همدلی کنید</a:t>
            </a:r>
            <a:endParaRPr lang="en-US" dirty="0"/>
          </a:p>
        </p:txBody>
      </p:sp>
      <p:sp>
        <p:nvSpPr>
          <p:cNvPr id="3" name="Content Placeholder 2"/>
          <p:cNvSpPr>
            <a:spLocks noGrp="1"/>
          </p:cNvSpPr>
          <p:nvPr>
            <p:ph idx="1"/>
          </p:nvPr>
        </p:nvSpPr>
        <p:spPr>
          <a:xfrm>
            <a:off x="827700" y="2052925"/>
            <a:ext cx="6711654" cy="3204875"/>
          </a:xfrm>
        </p:spPr>
        <p:txBody>
          <a:bodyPr/>
          <a:lstStyle/>
          <a:p>
            <a:pPr marL="0" indent="0" algn="just">
              <a:buNone/>
            </a:pPr>
            <a:r>
              <a:rPr lang="fa-IR" dirty="0"/>
              <a:t>باید این نکته را در نظر داشته باشند که بیمار متحمل رنج شدیدی است. </a:t>
            </a:r>
            <a:r>
              <a:rPr lang="fa-IR" b="1" dirty="0"/>
              <a:t>تنها </a:t>
            </a:r>
            <a:r>
              <a:rPr lang="fa-IR" dirty="0"/>
              <a:t>درک این امر که بیمار از نظر هیجانی </a:t>
            </a:r>
            <a:r>
              <a:rPr lang="fa-IR" dirty="0" smtClean="0"/>
              <a:t>دررنج </a:t>
            </a:r>
            <a:r>
              <a:rPr lang="fa-IR" dirty="0"/>
              <a:t>است و قصد آسیب زدن به خودش را دارد مهم است. وقتی این مساله را درک کنید میتوانید او را درک کرده و </a:t>
            </a:r>
            <a:r>
              <a:rPr lang="fa-IR" dirty="0" smtClean="0"/>
              <a:t>به وی </a:t>
            </a:r>
            <a:r>
              <a:rPr lang="fa-IR" dirty="0"/>
              <a:t>نزدیک شوید. سپس میتوانید با آنها به طریقی حمایتگریانه صحبت کنید اما این را نیز در نظر داشته باشید </a:t>
            </a:r>
            <a:r>
              <a:rPr lang="fa-IR" dirty="0" smtClean="0"/>
              <a:t>که آنها </a:t>
            </a:r>
            <a:r>
              <a:rPr lang="fa-IR" dirty="0"/>
              <a:t>ممکن است در آن لحظه متوجه تمام حرفهای شما نشوند یا به آن پاسخ ندهند. شما بعد از نجات آنها در مکان </a:t>
            </a:r>
            <a:r>
              <a:rPr lang="fa-IR" dirty="0" smtClean="0"/>
              <a:t>و زمان </a:t>
            </a:r>
            <a:r>
              <a:rPr lang="fa-IR" dirty="0"/>
              <a:t>مناسب تری دوباره فرصت صحبت کردن با آنها را دارید.</a:t>
            </a:r>
            <a:endParaRPr lang="en-US" dirty="0"/>
          </a:p>
        </p:txBody>
      </p:sp>
    </p:spTree>
    <p:extLst>
      <p:ext uri="{BB962C8B-B14F-4D97-AF65-F5344CB8AC3E}">
        <p14:creationId xmlns:p14="http://schemas.microsoft.com/office/powerpoint/2010/main" val="1276640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به آنها احترام بگذارید</a:t>
            </a:r>
            <a:endParaRPr lang="en-US" dirty="0"/>
          </a:p>
        </p:txBody>
      </p:sp>
      <p:sp>
        <p:nvSpPr>
          <p:cNvPr id="3" name="Content Placeholder 2"/>
          <p:cNvSpPr>
            <a:spLocks noGrp="1"/>
          </p:cNvSpPr>
          <p:nvPr>
            <p:ph idx="1"/>
          </p:nvPr>
        </p:nvSpPr>
        <p:spPr>
          <a:xfrm>
            <a:off x="827700" y="2052925"/>
            <a:ext cx="6944700" cy="4195481"/>
          </a:xfrm>
        </p:spPr>
        <p:txBody>
          <a:bodyPr/>
          <a:lstStyle/>
          <a:p>
            <a:pPr marL="0" indent="0" algn="just">
              <a:buNone/>
            </a:pPr>
            <a:r>
              <a:rPr lang="fa-IR" dirty="0"/>
              <a:t>مساله مهم دیگری که شما به عنوان پاسخ دهندگان اولیه قبل از رسیدن به صحنه باید در ذهن داشته باشید این </a:t>
            </a:r>
            <a:r>
              <a:rPr lang="fa-IR" dirty="0" smtClean="0"/>
              <a:t>است که </a:t>
            </a:r>
            <a:r>
              <a:rPr lang="fa-IR" dirty="0"/>
              <a:t>به بیمار احترام بگذارید. یکی از تاثیرگذارترین عواملی که خطر وقوع خودکشی را کاهش میدهد این است که با </a:t>
            </a:r>
            <a:r>
              <a:rPr lang="fa-IR" dirty="0" smtClean="0"/>
              <a:t>بیماربا </a:t>
            </a:r>
            <a:r>
              <a:rPr lang="fa-IR" dirty="0"/>
              <a:t>احترام رفتار شده و از او مراقبت شود. </a:t>
            </a:r>
            <a:r>
              <a:rPr lang="fa-IR" b="1" dirty="0">
                <a:solidFill>
                  <a:srgbClr val="FFFF00"/>
                </a:solidFill>
              </a:rPr>
              <a:t>آنها را سرزنش نکنید، </a:t>
            </a:r>
            <a:r>
              <a:rPr lang="fa-IR" b="1" dirty="0" smtClean="0">
                <a:solidFill>
                  <a:srgbClr val="FFFF00"/>
                </a:solidFill>
              </a:rPr>
              <a:t>موعظه های </a:t>
            </a:r>
            <a:r>
              <a:rPr lang="fa-IR" b="1" dirty="0">
                <a:solidFill>
                  <a:srgbClr val="FFFF00"/>
                </a:solidFill>
              </a:rPr>
              <a:t>اخلاقی را برای آنها </a:t>
            </a:r>
            <a:r>
              <a:rPr lang="fa-IR" b="1" dirty="0" smtClean="0">
                <a:solidFill>
                  <a:srgbClr val="FFFF00"/>
                </a:solidFill>
              </a:rPr>
              <a:t>تکرارنکنید</a:t>
            </a:r>
            <a:r>
              <a:rPr lang="fa-IR" b="1" dirty="0">
                <a:solidFill>
                  <a:srgbClr val="FFFF00"/>
                </a:solidFill>
              </a:rPr>
              <a:t>، احساس گناه نیز در آنها ایجاد نکنید و آنها را تحقیر نکنید</a:t>
            </a:r>
            <a:r>
              <a:rPr lang="fa-IR" dirty="0">
                <a:solidFill>
                  <a:srgbClr val="FFFF00"/>
                </a:solidFill>
              </a:rPr>
              <a:t>.</a:t>
            </a:r>
            <a:endParaRPr lang="en-US" dirty="0">
              <a:solidFill>
                <a:srgbClr val="FFFF00"/>
              </a:solidFill>
            </a:endParaRPr>
          </a:p>
        </p:txBody>
      </p:sp>
    </p:spTree>
    <p:extLst>
      <p:ext uri="{BB962C8B-B14F-4D97-AF65-F5344CB8AC3E}">
        <p14:creationId xmlns:p14="http://schemas.microsoft.com/office/powerpoint/2010/main" val="179020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مساله جدی است</a:t>
            </a:r>
            <a:endParaRPr lang="en-US" dirty="0"/>
          </a:p>
        </p:txBody>
      </p:sp>
      <p:sp>
        <p:nvSpPr>
          <p:cNvPr id="3" name="Content Placeholder 2"/>
          <p:cNvSpPr>
            <a:spLocks noGrp="1"/>
          </p:cNvSpPr>
          <p:nvPr>
            <p:ph idx="1"/>
          </p:nvPr>
        </p:nvSpPr>
        <p:spPr>
          <a:xfrm>
            <a:off x="827700" y="2052925"/>
            <a:ext cx="7020900" cy="4195481"/>
          </a:xfrm>
        </p:spPr>
        <p:txBody>
          <a:bodyPr>
            <a:normAutofit/>
          </a:bodyPr>
          <a:lstStyle/>
          <a:p>
            <a:pPr marL="0" indent="0" algn="just">
              <a:buNone/>
            </a:pPr>
            <a:r>
              <a:rPr lang="fa-IR" dirty="0"/>
              <a:t>همیشه و همیشه تمام تهدیدهای خودکشی را در صحنه خودکشی جدی بگیرید. هر زمان که شما خطر خودکشی </a:t>
            </a:r>
            <a:r>
              <a:rPr lang="fa-IR" dirty="0" smtClean="0"/>
              <a:t>راجدی </a:t>
            </a:r>
            <a:r>
              <a:rPr lang="fa-IR" dirty="0"/>
              <a:t>نگیرید به دردسر می افتید. اگرچه شاید از نظر شما فرد فقط تظاهر به خودکشی میکند و در قبال آن میخواهد </a:t>
            </a:r>
            <a:r>
              <a:rPr lang="fa-IR" dirty="0" smtClean="0"/>
              <a:t>بهمنفعتی </a:t>
            </a:r>
            <a:r>
              <a:rPr lang="fa-IR" dirty="0"/>
              <a:t>دست یابد اما شاید از دیدگاه خود بیمار او واقعاً میخواهد خودکشی کند. برای مثال شخصی برای </a:t>
            </a:r>
            <a:r>
              <a:rPr lang="fa-IR" dirty="0" smtClean="0"/>
              <a:t>خودکشی ممکن </a:t>
            </a:r>
            <a:r>
              <a:rPr lang="fa-IR" dirty="0"/>
              <a:t>است چهار عدد قرص آسپیرین مصرف کند. مداخله کنندگان اولیه، این نوع از اقدام به خودکشی را نباید از </a:t>
            </a:r>
            <a:r>
              <a:rPr lang="fa-IR" dirty="0" smtClean="0"/>
              <a:t>نظرپزشکی </a:t>
            </a:r>
            <a:r>
              <a:rPr lang="fa-IR" dirty="0"/>
              <a:t>و میزان کشنده بودن آن ارزیابی کنند. شاید بیماران در لحظه خودکشی فقط به همین قرصها دسترسی </a:t>
            </a:r>
            <a:r>
              <a:rPr lang="fa-IR" dirty="0" smtClean="0"/>
              <a:t>داشته یا </a:t>
            </a:r>
            <a:r>
              <a:rPr lang="fa-IR" dirty="0"/>
              <a:t>شاید واقعا گمان میکرده که این تعداد قرص برای خودکشی کافی است. به یاد داشته باشید که هرکسی که اقدام </a:t>
            </a:r>
            <a:r>
              <a:rPr lang="fa-IR" dirty="0" smtClean="0"/>
              <a:t>بهخودکشی </a:t>
            </a:r>
            <a:r>
              <a:rPr lang="fa-IR" dirty="0"/>
              <a:t>میکند همیشه در یک بحران روانشناختی بسیار جدی قرار دارد. پس بین روش خودکشی و میزان جدیت </a:t>
            </a:r>
            <a:r>
              <a:rPr lang="fa-IR" dirty="0" smtClean="0"/>
              <a:t>فرد برای </a:t>
            </a:r>
            <a:r>
              <a:rPr lang="fa-IR" dirty="0"/>
              <a:t>انجام این کار هیچ رابطهای در صحنه خودکشی قایل نشوید. همین که فرد قصد خودکشی دارد نشان دهنده </a:t>
            </a:r>
            <a:r>
              <a:rPr lang="fa-IR" dirty="0" smtClean="0"/>
              <a:t>اهمیت خطیر </a:t>
            </a:r>
            <a:r>
              <a:rPr lang="fa-IR" dirty="0"/>
              <a:t>رسیدگی به این موضوع است.</a:t>
            </a:r>
            <a:endParaRPr lang="en-US" dirty="0"/>
          </a:p>
        </p:txBody>
      </p:sp>
    </p:spTree>
    <p:extLst>
      <p:ext uri="{BB962C8B-B14F-4D97-AF65-F5344CB8AC3E}">
        <p14:creationId xmlns:p14="http://schemas.microsoft.com/office/powerpoint/2010/main" val="388986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b="1" dirty="0"/>
              <a:t>کمک به کسی که قصد خودکشی دارد </a:t>
            </a:r>
            <a:r>
              <a:rPr lang="fa-IR" sz="4000" b="1" dirty="0" smtClean="0"/>
              <a:t>(خودکشی </a:t>
            </a:r>
            <a:r>
              <a:rPr lang="fa-IR" sz="4000" b="1" dirty="0"/>
              <a:t>قریب </a:t>
            </a:r>
            <a:r>
              <a:rPr lang="fa-IR" sz="4000" b="1" dirty="0" smtClean="0"/>
              <a:t>الوقوع)</a:t>
            </a:r>
            <a:endParaRPr lang="en-US" sz="4000" dirty="0"/>
          </a:p>
        </p:txBody>
      </p:sp>
      <p:sp>
        <p:nvSpPr>
          <p:cNvPr id="3" name="Content Placeholder 2"/>
          <p:cNvSpPr>
            <a:spLocks noGrp="1"/>
          </p:cNvSpPr>
          <p:nvPr>
            <p:ph idx="1"/>
          </p:nvPr>
        </p:nvSpPr>
        <p:spPr>
          <a:xfrm>
            <a:off x="827700" y="2052925"/>
            <a:ext cx="6711654" cy="3433475"/>
          </a:xfrm>
        </p:spPr>
        <p:txBody>
          <a:bodyPr/>
          <a:lstStyle/>
          <a:p>
            <a:pPr marL="0" indent="0" algn="just">
              <a:buNone/>
            </a:pPr>
            <a:r>
              <a:rPr lang="fa-IR" dirty="0"/>
              <a:t>افرادی که خودکشی می کنند، اغلب ناامیدی و افسردگی را بیان میکنند. آنها خودکشی را تنها راه حل مشکلات و </a:t>
            </a:r>
            <a:r>
              <a:rPr lang="fa-IR" dirty="0" smtClean="0"/>
              <a:t>رنج خود </a:t>
            </a:r>
            <a:r>
              <a:rPr lang="fa-IR" dirty="0"/>
              <a:t>میدانند. اگرچه پیش بینی خودکشی دشوار است ولی بخش اعظمی از کسانی که در نهایت خود را به قتل </a:t>
            </a:r>
            <a:r>
              <a:rPr lang="fa-IR" dirty="0" smtClean="0"/>
              <a:t>می رسانند</a:t>
            </a:r>
            <a:r>
              <a:rPr lang="fa-IR" dirty="0"/>
              <a:t>، علائم هشدار دهنده ای را در هفتهها یا ماههای قبل از مرگشان نشان میدهند.</a:t>
            </a:r>
            <a:endParaRPr lang="en-US" dirty="0"/>
          </a:p>
        </p:txBody>
      </p:sp>
    </p:spTree>
    <p:extLst>
      <p:ext uri="{BB962C8B-B14F-4D97-AF65-F5344CB8AC3E}">
        <p14:creationId xmlns:p14="http://schemas.microsoft.com/office/powerpoint/2010/main" val="23386223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1299882"/>
          </a:xfrm>
        </p:spPr>
        <p:txBody>
          <a:bodyPr/>
          <a:lstStyle/>
          <a:p>
            <a:pPr algn="r"/>
            <a:r>
              <a:rPr lang="fa-IR" sz="4000" dirty="0" smtClean="0"/>
              <a:t>نشانه های </a:t>
            </a:r>
            <a:r>
              <a:rPr lang="fa-IR" sz="4000" dirty="0"/>
              <a:t>هشدار شامل </a:t>
            </a:r>
            <a:r>
              <a:rPr lang="fa-IR" sz="4000" dirty="0" smtClean="0"/>
              <a:t>سرنخ های</a:t>
            </a:r>
            <a:r>
              <a:rPr lang="fa-IR" sz="4000" dirty="0"/>
              <a:t/>
            </a:r>
            <a:br>
              <a:rPr lang="fa-IR" sz="4000" dirty="0"/>
            </a:br>
            <a:r>
              <a:rPr lang="fa-IR" sz="4000" dirty="0"/>
              <a:t>رفتاری و </a:t>
            </a:r>
            <a:r>
              <a:rPr lang="fa-IR" sz="4000" dirty="0" smtClean="0"/>
              <a:t>کلامی ذیل است</a:t>
            </a:r>
            <a:endParaRPr lang="en-US" sz="4000" dirty="0"/>
          </a:p>
        </p:txBody>
      </p:sp>
      <p:sp>
        <p:nvSpPr>
          <p:cNvPr id="3" name="Content Placeholder 2"/>
          <p:cNvSpPr>
            <a:spLocks noGrp="1"/>
          </p:cNvSpPr>
          <p:nvPr>
            <p:ph idx="1"/>
          </p:nvPr>
        </p:nvSpPr>
        <p:spPr/>
        <p:txBody>
          <a:bodyPr/>
          <a:lstStyle/>
          <a:p>
            <a:pPr marL="0" indent="0" algn="just">
              <a:buNone/>
            </a:pPr>
            <a:r>
              <a:rPr lang="fa-IR" dirty="0"/>
              <a:t>- عدم ارتباط با دوستان و آشنایان</a:t>
            </a:r>
          </a:p>
          <a:p>
            <a:pPr marL="0" indent="0" algn="just">
              <a:buNone/>
            </a:pPr>
            <a:r>
              <a:rPr lang="fa-IR" dirty="0"/>
              <a:t>- احساس تنهایی و جدا افتادگی</a:t>
            </a:r>
          </a:p>
          <a:p>
            <a:pPr marL="0" indent="0" algn="just">
              <a:buNone/>
            </a:pPr>
            <a:r>
              <a:rPr lang="fa-IR" dirty="0"/>
              <a:t>- بیان احساس شکست، بیهودگی ، عدم امید یا از دست دادن اعتماد به نفس</a:t>
            </a:r>
          </a:p>
          <a:p>
            <a:pPr marL="0" indent="0" algn="just">
              <a:buNone/>
            </a:pPr>
            <a:r>
              <a:rPr lang="fa-IR" dirty="0"/>
              <a:t>- نشخوار ذهنی مداوم در مورد مسائلی که به نظر می رسد هیچ راه حلی برای آن وجود ندارد</a:t>
            </a:r>
          </a:p>
          <a:p>
            <a:pPr marL="0" indent="0" algn="just">
              <a:buNone/>
            </a:pPr>
            <a:r>
              <a:rPr lang="fa-IR" dirty="0"/>
              <a:t>- ابراز عدم دریافت حمایت کافی از دیگران و بی اعتقادی به سازمانها</a:t>
            </a:r>
          </a:p>
          <a:p>
            <a:pPr marL="0" indent="0" algn="just">
              <a:buNone/>
            </a:pPr>
            <a:r>
              <a:rPr lang="fa-IR" dirty="0"/>
              <a:t>- اشاره به سر و سامان دادن و به انجام رساندن کارهای معوقه</a:t>
            </a:r>
          </a:p>
          <a:p>
            <a:pPr marL="0" indent="0" algn="just">
              <a:buNone/>
            </a:pPr>
            <a:r>
              <a:rPr lang="fa-IR" dirty="0"/>
              <a:t>- اشارههای غیر ستقیم به وجود نقشه خودکشی</a:t>
            </a:r>
            <a:endParaRPr lang="en-US" dirty="0"/>
          </a:p>
        </p:txBody>
      </p:sp>
    </p:spTree>
    <p:extLst>
      <p:ext uri="{BB962C8B-B14F-4D97-AF65-F5344CB8AC3E}">
        <p14:creationId xmlns:p14="http://schemas.microsoft.com/office/powerpoint/2010/main" val="208785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135290" cy="1400530"/>
          </a:xfrm>
        </p:spPr>
        <p:txBody>
          <a:bodyPr/>
          <a:lstStyle/>
          <a:p>
            <a:pPr algn="r"/>
            <a:r>
              <a:rPr lang="fa-IR" sz="3600" dirty="0" smtClean="0"/>
              <a:t>علایم هشدار دهنده در افراد در معرض خطر زیاد خودکشی</a:t>
            </a:r>
            <a:endParaRPr lang="en-US" sz="3600"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fa-IR" dirty="0" smtClean="0"/>
              <a:t>  از </a:t>
            </a:r>
            <a:r>
              <a:rPr lang="fa-IR" dirty="0"/>
              <a:t>دست دادن اخیر یک رابطه نزدیک </a:t>
            </a:r>
            <a:endParaRPr lang="fa-IR" dirty="0" smtClean="0"/>
          </a:p>
          <a:p>
            <a:r>
              <a:rPr lang="fa-IR" dirty="0"/>
              <a:t>تغییر </a:t>
            </a:r>
            <a:r>
              <a:rPr lang="fa-IR" dirty="0" smtClean="0"/>
              <a:t>(یا </a:t>
            </a:r>
            <a:r>
              <a:rPr lang="fa-IR" dirty="0"/>
              <a:t>تغییر پیشبینی </a:t>
            </a:r>
            <a:r>
              <a:rPr lang="fa-IR" dirty="0" smtClean="0"/>
              <a:t>شده) </a:t>
            </a:r>
            <a:r>
              <a:rPr lang="fa-IR" dirty="0"/>
              <a:t>در شرایط کاری: از جمله اخراج، بازنشستگی زودتر از موعد، تنزل رتبه یا تغییر </a:t>
            </a:r>
            <a:r>
              <a:rPr lang="fa-IR" dirty="0" smtClean="0"/>
              <a:t>محل کار</a:t>
            </a:r>
          </a:p>
          <a:p>
            <a:r>
              <a:rPr lang="fa-IR" dirty="0"/>
              <a:t>تغییر در وضعیت سلامت و رفتارهای وابسته؛ افزایش مصرف مشروبات الکلی یا مواد </a:t>
            </a:r>
            <a:r>
              <a:rPr lang="fa-IR" dirty="0" smtClean="0"/>
              <a:t>مخدر</a:t>
            </a:r>
          </a:p>
          <a:p>
            <a:r>
              <a:rPr lang="fa-IR" dirty="0"/>
              <a:t>سابقه رفتار خودکشی یا سابقه اقدام به خودکشی در افراد </a:t>
            </a:r>
            <a:r>
              <a:rPr lang="fa-IR" dirty="0" smtClean="0"/>
              <a:t>خانواده</a:t>
            </a:r>
          </a:p>
          <a:p>
            <a:r>
              <a:rPr lang="fa-IR" dirty="0"/>
              <a:t>افسردگی </a:t>
            </a:r>
            <a:r>
              <a:rPr lang="fa-IR" dirty="0" smtClean="0"/>
              <a:t>فعلی</a:t>
            </a:r>
          </a:p>
          <a:p>
            <a:endParaRPr lang="fa-IR" dirty="0" smtClean="0"/>
          </a:p>
        </p:txBody>
      </p:sp>
    </p:spTree>
    <p:extLst>
      <p:ext uri="{BB962C8B-B14F-4D97-AF65-F5344CB8AC3E}">
        <p14:creationId xmlns:p14="http://schemas.microsoft.com/office/powerpoint/2010/main" val="793827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7772400" cy="1380557"/>
          </a:xfrm>
        </p:spPr>
        <p:txBody>
          <a:bodyPr/>
          <a:lstStyle/>
          <a:p>
            <a:pPr algn="ctr"/>
            <a:r>
              <a:rPr lang="fa-IR" sz="3200" dirty="0" smtClean="0"/>
              <a:t>اصول </a:t>
            </a:r>
            <a:r>
              <a:rPr lang="fa-IR" sz="3200" dirty="0"/>
              <a:t>مهم در امداد رسانی افسران پلیس، آتش نشانان و گروه اورژانش در صحنه خودکشی </a:t>
            </a:r>
            <a:r>
              <a:rPr lang="fa-IR" sz="3200" dirty="0" smtClean="0"/>
              <a:t>است</a:t>
            </a:r>
            <a:endParaRPr lang="en-US" sz="3200" dirty="0"/>
          </a:p>
        </p:txBody>
      </p:sp>
      <p:sp>
        <p:nvSpPr>
          <p:cNvPr id="3" name="Content Placeholder 2"/>
          <p:cNvSpPr>
            <a:spLocks noGrp="1"/>
          </p:cNvSpPr>
          <p:nvPr>
            <p:ph idx="1"/>
          </p:nvPr>
        </p:nvSpPr>
        <p:spPr>
          <a:xfrm>
            <a:off x="762000" y="1637732"/>
            <a:ext cx="7848600" cy="4195481"/>
          </a:xfrm>
        </p:spPr>
        <p:txBody>
          <a:bodyPr>
            <a:normAutofit/>
          </a:bodyPr>
          <a:lstStyle/>
          <a:p>
            <a:pPr algn="just"/>
            <a:r>
              <a:rPr lang="fa-IR" dirty="0"/>
              <a:t>هرگز تصور نکنید که اظهاراتی درباره قصد خودکشی، بیخطر بوده و برای جلب توجه دیگران و یا تلاشی </a:t>
            </a:r>
            <a:r>
              <a:rPr lang="fa-IR" dirty="0" smtClean="0"/>
              <a:t>برای</a:t>
            </a:r>
            <a:r>
              <a:rPr lang="fa-IR" dirty="0"/>
              <a:t> </a:t>
            </a:r>
            <a:r>
              <a:rPr lang="fa-IR" dirty="0" smtClean="0"/>
              <a:t>سوء </a:t>
            </a:r>
            <a:r>
              <a:rPr lang="fa-IR" dirty="0"/>
              <a:t>استفاده از دیگران </a:t>
            </a:r>
            <a:r>
              <a:rPr lang="fa-IR" dirty="0" smtClean="0"/>
              <a:t>است</a:t>
            </a:r>
          </a:p>
          <a:p>
            <a:pPr algn="just"/>
            <a:r>
              <a:rPr lang="fa-IR" dirty="0"/>
              <a:t>بکوشید صحنه و محل را از ابزار های آسیب رسان پاکسازی کنید و خود و دیگران را که ممکن است در </a:t>
            </a:r>
            <a:r>
              <a:rPr lang="fa-IR" dirty="0" smtClean="0"/>
              <a:t>خطر</a:t>
            </a:r>
            <a:r>
              <a:rPr lang="fa-IR" dirty="0"/>
              <a:t> </a:t>
            </a:r>
            <a:r>
              <a:rPr lang="fa-IR" dirty="0" smtClean="0"/>
              <a:t>باشند </a:t>
            </a:r>
            <a:r>
              <a:rPr lang="fa-IR" dirty="0"/>
              <a:t>در موقعیت امن قرار دهید </a:t>
            </a:r>
            <a:r>
              <a:rPr lang="fa-IR" dirty="0" smtClean="0"/>
              <a:t>.</a:t>
            </a:r>
          </a:p>
          <a:p>
            <a:pPr algn="just"/>
            <a:r>
              <a:rPr lang="fa-IR" dirty="0"/>
              <a:t>فاصله کافی را با فردی که قصد خودکشی دارد رعایت کنید و خیلی زودتر از زمان لازم به او نزدیک </a:t>
            </a:r>
            <a:r>
              <a:rPr lang="fa-IR" dirty="0" smtClean="0"/>
              <a:t>نشوید حرکات </a:t>
            </a:r>
            <a:r>
              <a:rPr lang="fa-IR" dirty="0"/>
              <a:t>ناگهانی، تلاش برای لمس </a:t>
            </a:r>
            <a:r>
              <a:rPr lang="fa-IR" dirty="0" smtClean="0"/>
              <a:t>کردن شخص</a:t>
            </a:r>
            <a:r>
              <a:rPr lang="fa-IR" dirty="0"/>
              <a:t>، یا ورود دیگران به صحنه، ممکن است توسط فرد به </a:t>
            </a:r>
            <a:r>
              <a:rPr lang="fa-IR" dirty="0" smtClean="0"/>
              <a:t>اشتباه درک </a:t>
            </a:r>
            <a:r>
              <a:rPr lang="fa-IR" dirty="0"/>
              <a:t>شود و قصد خود را عملی کند</a:t>
            </a:r>
            <a:r>
              <a:rPr lang="fa-IR" dirty="0" smtClean="0"/>
              <a:t>.</a:t>
            </a:r>
          </a:p>
          <a:p>
            <a:r>
              <a:rPr lang="fa-IR" dirty="0"/>
              <a:t>این نکته که او بیان کنید که او را درک میکنید و نگران او هستید. از موعظه کردن، استدلال کردن، حل </a:t>
            </a:r>
            <a:r>
              <a:rPr lang="fa-IR" dirty="0" smtClean="0"/>
              <a:t>کردن </a:t>
            </a:r>
            <a:r>
              <a:rPr lang="fa-IR" dirty="0"/>
              <a:t>مشکل، نصحیت و پند دادن، یا بیان جملاتی مثل "فراموشش کن" پرهیز کنید. مهم است که </a:t>
            </a:r>
            <a:r>
              <a:rPr lang="fa-IR" dirty="0" smtClean="0"/>
              <a:t>بتوانید پیام </a:t>
            </a:r>
            <a:r>
              <a:rPr lang="fa-IR" dirty="0"/>
              <a:t>درک شدن و مورد پذیرش بودن را به او منتقل کنید.</a:t>
            </a:r>
            <a:endParaRPr lang="en-US" dirty="0"/>
          </a:p>
        </p:txBody>
      </p:sp>
    </p:spTree>
    <p:extLst>
      <p:ext uri="{BB962C8B-B14F-4D97-AF65-F5344CB8AC3E}">
        <p14:creationId xmlns:p14="http://schemas.microsoft.com/office/powerpoint/2010/main" val="25994753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7325700" cy="5334006"/>
          </a:xfrm>
        </p:spPr>
        <p:txBody>
          <a:bodyPr>
            <a:normAutofit/>
          </a:bodyPr>
          <a:lstStyle/>
          <a:p>
            <a:pPr algn="just"/>
            <a:r>
              <a:rPr lang="fa-IR" dirty="0"/>
              <a:t>فرد را درگیر کرده و او را تشویق به صحبت کنید، یادمان باشد، بیشتر افرادی که قصد خودکشی دارند در </a:t>
            </a:r>
            <a:r>
              <a:rPr lang="fa-IR" dirty="0" smtClean="0"/>
              <a:t>موردمرگ </a:t>
            </a:r>
            <a:r>
              <a:rPr lang="fa-IR" dirty="0"/>
              <a:t>دودل هستند. دقت کنید که پرسش از فرد در اینباره که آیا به خودکشی فکر میکند باعث عصبانی </a:t>
            </a:r>
            <a:r>
              <a:rPr lang="fa-IR" dirty="0" smtClean="0"/>
              <a:t>کردن و </a:t>
            </a:r>
            <a:r>
              <a:rPr lang="fa-IR" dirty="0"/>
              <a:t>تحریک او به این کار نمیشود، بلکه، احساس تسکین و نقطه شروعی برای یک راه حل فراهم </a:t>
            </a:r>
            <a:r>
              <a:rPr lang="fa-IR" dirty="0" smtClean="0"/>
              <a:t>میکند.برای </a:t>
            </a:r>
            <a:r>
              <a:rPr lang="fa-IR" dirty="0"/>
              <a:t>ارزیابی قصد او، بپرسید آیا فرد نقشهای برای خودکشی دارد؟ به وسایل کشنده و آسیب رسان </a:t>
            </a:r>
            <a:r>
              <a:rPr lang="fa-IR" dirty="0" smtClean="0"/>
              <a:t>دسترسی دارد</a:t>
            </a:r>
            <a:r>
              <a:rPr lang="fa-IR" dirty="0"/>
              <a:t>؟ آیا تصمیم گرفته است که چه زمانی قصد خودکشی را عملی کند</a:t>
            </a:r>
            <a:r>
              <a:rPr lang="fa-IR" dirty="0" smtClean="0"/>
              <a:t>؟</a:t>
            </a:r>
          </a:p>
          <a:p>
            <a:pPr algn="just"/>
            <a:r>
              <a:rPr lang="fa-IR" dirty="0"/>
              <a:t>دسترسی به تمام ابزارهای کشنده و آسیب رسان به ویژه سلاح سرد و گرم و مواد سمی </a:t>
            </a:r>
            <a:r>
              <a:rPr lang="fa-IR" dirty="0" smtClean="0"/>
              <a:t>(از </a:t>
            </a:r>
            <a:r>
              <a:rPr lang="fa-IR" dirty="0"/>
              <a:t>قبیل وجود مقادیر </a:t>
            </a:r>
            <a:r>
              <a:rPr lang="fa-IR" dirty="0" smtClean="0"/>
              <a:t>زیادی </a:t>
            </a:r>
            <a:r>
              <a:rPr lang="fa-IR" dirty="0"/>
              <a:t>داروهای روانپزشکی یا آفت کش </a:t>
            </a:r>
            <a:r>
              <a:rPr lang="fa-IR" dirty="0" smtClean="0"/>
              <a:t>ها) </a:t>
            </a:r>
            <a:r>
              <a:rPr lang="fa-IR" dirty="0"/>
              <a:t>را محدود </a:t>
            </a:r>
            <a:r>
              <a:rPr lang="fa-IR" dirty="0" smtClean="0"/>
              <a:t>کنید</a:t>
            </a:r>
          </a:p>
          <a:p>
            <a:pPr algn="just"/>
            <a:r>
              <a:rPr lang="fa-IR" dirty="0"/>
              <a:t>چنین افرادی اگر مراقبتهای فوری و مناسب را دریافت کنند، ممکن است از اقدام خود صرف نظر نمایند. </a:t>
            </a:r>
            <a:r>
              <a:rPr lang="fa-IR" dirty="0" smtClean="0"/>
              <a:t>اگرفردی </a:t>
            </a:r>
            <a:r>
              <a:rPr lang="fa-IR" dirty="0"/>
              <a:t>افکار خود آسیبرسان یا خودکشی دارد، اقدام فوری انجام دهید و اطمینان حاصل کنید که در </a:t>
            </a:r>
            <a:r>
              <a:rPr lang="fa-IR" dirty="0" smtClean="0"/>
              <a:t>نهایت فرد </a:t>
            </a:r>
            <a:r>
              <a:rPr lang="fa-IR" dirty="0"/>
              <a:t>برای ارزیابی و درمان روانپزشکی به یک بیمارستان منتقل شود. از آنجا که اکثر افراد نسبت به </a:t>
            </a:r>
            <a:r>
              <a:rPr lang="fa-IR" dirty="0" smtClean="0"/>
              <a:t>انجامخودکشی </a:t>
            </a:r>
            <a:r>
              <a:rPr lang="fa-IR" dirty="0"/>
              <a:t>تردید دارند، اکثر آنها نیز موافقت خواهند کرد که درمان شوند.</a:t>
            </a:r>
            <a:endParaRPr lang="en-US" dirty="0"/>
          </a:p>
        </p:txBody>
      </p:sp>
    </p:spTree>
    <p:extLst>
      <p:ext uri="{BB962C8B-B14F-4D97-AF65-F5344CB8AC3E}">
        <p14:creationId xmlns:p14="http://schemas.microsoft.com/office/powerpoint/2010/main" val="41784711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9201"/>
            <a:ext cx="6711654" cy="3276600"/>
          </a:xfrm>
        </p:spPr>
        <p:txBody>
          <a:bodyPr/>
          <a:lstStyle/>
          <a:p>
            <a:pPr algn="just"/>
            <a:r>
              <a:rPr lang="fa-IR" dirty="0"/>
              <a:t>هرگز فردی که به طور بالقوه در خطر خودکشی قرار دارد را تنها بر اساس وعده او دال بر این که به زودی به </a:t>
            </a:r>
            <a:r>
              <a:rPr lang="fa-IR" dirty="0" smtClean="0"/>
              <a:t>یک </a:t>
            </a:r>
            <a:r>
              <a:rPr lang="fa-IR" dirty="0"/>
              <a:t>کارشناس سلامت روان </a:t>
            </a:r>
            <a:r>
              <a:rPr lang="fa-IR" dirty="0" smtClean="0"/>
              <a:t>( </a:t>
            </a:r>
            <a:r>
              <a:rPr lang="fa-IR" dirty="0"/>
              <a:t>روانشناس، مشاور یا </a:t>
            </a:r>
            <a:r>
              <a:rPr lang="fa-IR" dirty="0" smtClean="0"/>
              <a:t>روانپزشک) </a:t>
            </a:r>
            <a:r>
              <a:rPr lang="fa-IR" dirty="0"/>
              <a:t>مراجعه میکند، تنها نگذارید. اطمینان </a:t>
            </a:r>
            <a:r>
              <a:rPr lang="fa-IR" dirty="0" smtClean="0"/>
              <a:t>حاصل کنید </a:t>
            </a:r>
            <a:r>
              <a:rPr lang="fa-IR" dirty="0"/>
              <a:t>اعضای خانواده یا سایر افراد نزدیک در صحنه حضور دارند و مسئولیت کمک و پیگیری را قبول </a:t>
            </a:r>
            <a:r>
              <a:rPr lang="fa-IR" dirty="0" smtClean="0"/>
              <a:t>می کنند</a:t>
            </a:r>
            <a:endParaRPr lang="en-US" dirty="0"/>
          </a:p>
        </p:txBody>
      </p:sp>
    </p:spTree>
    <p:extLst>
      <p:ext uri="{BB962C8B-B14F-4D97-AF65-F5344CB8AC3E}">
        <p14:creationId xmlns:p14="http://schemas.microsoft.com/office/powerpoint/2010/main" val="42880100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در صحنه </a:t>
            </a:r>
            <a:r>
              <a:rPr lang="fa-IR" b="1" dirty="0" smtClean="0"/>
              <a:t>خودکشی(</a:t>
            </a:r>
            <a:r>
              <a:rPr lang="fa-IR" dirty="0"/>
              <a:t>امنیت </a:t>
            </a:r>
            <a:r>
              <a:rPr lang="fa-IR" dirty="0" smtClean="0"/>
              <a:t>صحنه)</a:t>
            </a:r>
            <a:endParaRPr lang="en-US" dirty="0"/>
          </a:p>
        </p:txBody>
      </p:sp>
      <p:sp>
        <p:nvSpPr>
          <p:cNvPr id="3" name="Content Placeholder 2"/>
          <p:cNvSpPr>
            <a:spLocks noGrp="1"/>
          </p:cNvSpPr>
          <p:nvPr>
            <p:ph idx="1"/>
          </p:nvPr>
        </p:nvSpPr>
        <p:spPr/>
        <p:txBody>
          <a:bodyPr/>
          <a:lstStyle/>
          <a:p>
            <a:pPr algn="just"/>
            <a:r>
              <a:rPr lang="fa-IR" dirty="0"/>
              <a:t>به طور کلی برای بسیاری از تماسهایی که برای خودکشی گرفته میشود پلیس و آمبولانس باید باهم در تماس </a:t>
            </a:r>
            <a:r>
              <a:rPr lang="fa-IR" dirty="0" smtClean="0"/>
              <a:t>باشند.پلیس </a:t>
            </a:r>
            <a:r>
              <a:rPr lang="fa-IR" dirty="0"/>
              <a:t>وظیفه دارد امنیت صحنه را تامین کند. زمانی که پلیس در حال برقراری امنیت صحنه است نیروی اورژانس </a:t>
            </a:r>
            <a:r>
              <a:rPr lang="fa-IR" dirty="0" smtClean="0"/>
              <a:t>باید تجهیزات </a:t>
            </a:r>
            <a:r>
              <a:rPr lang="fa-IR" dirty="0"/>
              <a:t>خود را آماده کند و به هیچ وجه در کار پلیس دخالت نکند.</a:t>
            </a:r>
            <a:endParaRPr lang="en-US" dirty="0"/>
          </a:p>
        </p:txBody>
      </p:sp>
    </p:spTree>
    <p:extLst>
      <p:ext uri="{BB962C8B-B14F-4D97-AF65-F5344CB8AC3E}">
        <p14:creationId xmlns:p14="http://schemas.microsoft.com/office/powerpoint/2010/main" val="1674589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r"/>
            <a:r>
              <a:rPr lang="fa-IR" sz="2800" dirty="0" smtClean="0"/>
              <a:t>اولین </a:t>
            </a:r>
            <a:r>
              <a:rPr lang="fa-IR" sz="2800" dirty="0"/>
              <a:t>مداخله کنندگان در خودکشی نظیر پلیس و آتش نشانان و همچنین کارکنان اورژانس، غالبا اولین کسانی </a:t>
            </a:r>
            <a:r>
              <a:rPr lang="fa-IR" sz="2800" dirty="0" smtClean="0"/>
              <a:t>هستندکه </a:t>
            </a:r>
            <a:r>
              <a:rPr lang="fa-IR" sz="2800" dirty="0"/>
              <a:t>زمان اقدام به خودکشی در دسترس فرد </a:t>
            </a:r>
            <a:r>
              <a:rPr lang="fa-IR" sz="2800" dirty="0" smtClean="0"/>
              <a:t>خودکشی</a:t>
            </a:r>
            <a:r>
              <a:rPr lang="en-US" sz="2800" dirty="0" smtClean="0"/>
              <a:t> </a:t>
            </a:r>
            <a:r>
              <a:rPr lang="fa-IR" sz="2800" dirty="0" smtClean="0"/>
              <a:t>کننده </a:t>
            </a:r>
            <a:r>
              <a:rPr lang="fa-IR" sz="2800" dirty="0"/>
              <a:t>قرار میگیرند. از این رو، این افراد به اصطلاح، مداخله </a:t>
            </a:r>
            <a:r>
              <a:rPr lang="fa-IR" sz="2800" dirty="0" smtClean="0"/>
              <a:t>کنندگان اولیه میشوند</a:t>
            </a:r>
            <a:r>
              <a:rPr lang="fa-IR" sz="2800" dirty="0"/>
              <a:t>.</a:t>
            </a:r>
            <a:endParaRPr lang="en-US" sz="2800" dirty="0">
              <a:solidFill>
                <a:srgbClr val="B4DCFA"/>
              </a:solidFill>
              <a:cs typeface="B Mitra" panose="00000400000000000000" pitchFamily="2" charset="-78"/>
            </a:endParaRPr>
          </a:p>
          <a:p>
            <a:pPr>
              <a:lnSpc>
                <a:spcPct val="150000"/>
              </a:lnSpc>
            </a:pPr>
            <a:endParaRPr lang="fa-IR" sz="2800" dirty="0"/>
          </a:p>
        </p:txBody>
      </p:sp>
    </p:spTree>
    <p:extLst>
      <p:ext uri="{BB962C8B-B14F-4D97-AF65-F5344CB8AC3E}">
        <p14:creationId xmlns:p14="http://schemas.microsoft.com/office/powerpoint/2010/main" val="21520811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a:t>در صحنه خودکشی شما باید سوالات زیر را از خود </a:t>
            </a:r>
            <a:r>
              <a:rPr lang="fa-IR" sz="4000" dirty="0" smtClean="0"/>
              <a:t>بپرسید</a:t>
            </a:r>
            <a:endParaRPr lang="en-US" sz="4000" dirty="0"/>
          </a:p>
        </p:txBody>
      </p:sp>
      <p:sp>
        <p:nvSpPr>
          <p:cNvPr id="3" name="Content Placeholder 2"/>
          <p:cNvSpPr>
            <a:spLocks noGrp="1"/>
          </p:cNvSpPr>
          <p:nvPr>
            <p:ph idx="1"/>
          </p:nvPr>
        </p:nvSpPr>
        <p:spPr/>
        <p:txBody>
          <a:bodyPr>
            <a:normAutofit fontScale="92500" lnSpcReduction="20000"/>
          </a:bodyPr>
          <a:lstStyle/>
          <a:p>
            <a:r>
              <a:rPr lang="fa-IR" dirty="0"/>
              <a:t>ایا بیمار تحت تاثیر اثرات یک داروی خاص است؟ آیا گفتار او مبهم است و علایم خستگی و ضعف روانی ۴ را </a:t>
            </a:r>
            <a:r>
              <a:rPr lang="fa-IR" dirty="0" smtClean="0"/>
              <a:t>نشان </a:t>
            </a:r>
            <a:r>
              <a:rPr lang="fa-IR" dirty="0"/>
              <a:t>میدهد</a:t>
            </a:r>
            <a:r>
              <a:rPr lang="fa-IR" dirty="0" smtClean="0"/>
              <a:t>؟</a:t>
            </a:r>
          </a:p>
          <a:p>
            <a:r>
              <a:rPr lang="fa-IR" dirty="0"/>
              <a:t>آیا بیمار اقدامی برای خودکشی انجام داده است یا نه</a:t>
            </a:r>
            <a:r>
              <a:rPr lang="fa-IR" dirty="0" smtClean="0"/>
              <a:t>؟</a:t>
            </a:r>
          </a:p>
          <a:p>
            <a:pPr algn="just"/>
            <a:r>
              <a:rPr lang="fa-IR" dirty="0"/>
              <a:t>پس شما باید در صحنه دنبال هر نشانه ای باشید که حاکی از انجام عمل خودکشی باشد. مثلا به دنبال شیشه </a:t>
            </a:r>
            <a:r>
              <a:rPr lang="fa-IR" dirty="0" smtClean="0"/>
              <a:t>خالی قرصها </a:t>
            </a:r>
            <a:r>
              <a:rPr lang="fa-IR" dirty="0"/>
              <a:t>باشید، اگر قرصها داخل شیشه بودند به تاریخ تجویز آنها نگاه کنید. اگر شیشه قرصها خالی بود و نوع </a:t>
            </a:r>
            <a:r>
              <a:rPr lang="fa-IR" dirty="0" smtClean="0"/>
              <a:t>قرصها از </a:t>
            </a:r>
            <a:r>
              <a:rPr lang="fa-IR" dirty="0"/>
              <a:t>نوع مسکن بود به احتمال قوی بیمار به وسیله آنها خودکشی کرده است و شما باید فورا اقدامات پزشکی را برای </a:t>
            </a:r>
            <a:r>
              <a:rPr lang="fa-IR" dirty="0" smtClean="0"/>
              <a:t>اومهیا کنید.همچنین </a:t>
            </a:r>
            <a:r>
              <a:rPr lang="fa-IR" dirty="0"/>
              <a:t>باید به دنبال مواردی از قبیل یادداشتها باشید. بیمار ممکن است یادداشتهایی را قبل از انجام خودکشی </a:t>
            </a:r>
            <a:r>
              <a:rPr lang="fa-IR" dirty="0" smtClean="0"/>
              <a:t>براینزدیکانش </a:t>
            </a:r>
            <a:r>
              <a:rPr lang="fa-IR" dirty="0"/>
              <a:t>نوشته باشد. اگر یادداشتی پیدا کردید آن را همراه خود به بیمارستان ببرید</a:t>
            </a:r>
            <a:r>
              <a:rPr lang="fa-IR" dirty="0" smtClean="0"/>
              <a:t>.</a:t>
            </a:r>
            <a:r>
              <a:rPr lang="fa-IR" dirty="0"/>
              <a:t> ابزارهای دیگری برای خودکشی نظیر طناب، تیغ، سم و... را هم در نظر داشته باشید و به دنبال آنها باشید. خلاصه </a:t>
            </a:r>
            <a:r>
              <a:rPr lang="fa-IR" dirty="0" smtClean="0"/>
              <a:t>ازهر </a:t>
            </a:r>
            <a:r>
              <a:rPr lang="fa-IR" dirty="0"/>
              <a:t>مورد دیگری که به شما در جهت ارزیابی بهتر بیمار کمک میکند دریغ نکنید و آنها را همراه خود به </a:t>
            </a:r>
            <a:r>
              <a:rPr lang="fa-IR" dirty="0" smtClean="0"/>
              <a:t>بیمارستان ببرید </a:t>
            </a:r>
            <a:r>
              <a:rPr lang="fa-IR" dirty="0"/>
              <a:t>و در پرونده بیمار ثبت کنید. اگر بیمار در اثر خودکشی مرده بود هم این ابزارها را در گزارش خود بنویسید.</a:t>
            </a:r>
            <a:endParaRPr lang="en-US" dirty="0"/>
          </a:p>
        </p:txBody>
      </p:sp>
    </p:spTree>
    <p:extLst>
      <p:ext uri="{BB962C8B-B14F-4D97-AF65-F5344CB8AC3E}">
        <p14:creationId xmlns:p14="http://schemas.microsoft.com/office/powerpoint/2010/main" val="12800250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a:t>مردمی که در صحنه خودکشی حاضرند را مدیریت کنید</a:t>
            </a:r>
            <a:endParaRPr lang="en-US" sz="4000" dirty="0"/>
          </a:p>
        </p:txBody>
      </p:sp>
      <p:sp>
        <p:nvSpPr>
          <p:cNvPr id="3" name="Content Placeholder 2"/>
          <p:cNvSpPr>
            <a:spLocks noGrp="1"/>
          </p:cNvSpPr>
          <p:nvPr>
            <p:ph idx="1"/>
          </p:nvPr>
        </p:nvSpPr>
        <p:spPr/>
        <p:txBody>
          <a:bodyPr/>
          <a:lstStyle/>
          <a:p>
            <a:pPr marL="0" indent="0" algn="just">
              <a:buNone/>
            </a:pPr>
            <a:r>
              <a:rPr lang="fa-IR" dirty="0"/>
              <a:t>مداخله کنندگان اولیه باید مردم حاضر در صحنه را نیز مدیریت کنند. اگر امکان داشت، هنگام ارزیابی و صحبت با </a:t>
            </a:r>
            <a:r>
              <a:rPr lang="fa-IR" dirty="0" smtClean="0"/>
              <a:t>بیمارافراد </a:t>
            </a:r>
            <a:r>
              <a:rPr lang="fa-IR" dirty="0"/>
              <a:t>نزدیک او را از اتاق بیرون کنید مگر آن که آنها توانایی آرام کردن بیمار را داشته باشند. سایر نیروهای کمکی </a:t>
            </a:r>
            <a:r>
              <a:rPr lang="fa-IR" dirty="0" smtClean="0"/>
              <a:t>رانیز </a:t>
            </a:r>
            <a:r>
              <a:rPr lang="fa-IR" dirty="0"/>
              <a:t>به همراه خود در صحنه داشته باشید تا امنیت شما تامین شود. سعی کنید هرچه سریع تر او را به داخل </a:t>
            </a:r>
            <a:r>
              <a:rPr lang="fa-IR" dirty="0" smtClean="0"/>
              <a:t>آمبولانسمنتقل </a:t>
            </a:r>
            <a:r>
              <a:rPr lang="fa-IR" dirty="0"/>
              <a:t>کنید. اگرچه با توجه به ترس آنها از آنچه که فکر میکنند ممکن است بر سرشان بیاید اینکار ممکن است </a:t>
            </a:r>
            <a:r>
              <a:rPr lang="fa-IR" dirty="0" smtClean="0"/>
              <a:t>کمی سخت </a:t>
            </a:r>
            <a:r>
              <a:rPr lang="fa-IR" dirty="0"/>
              <a:t>باشد.</a:t>
            </a:r>
            <a:endParaRPr lang="en-US" dirty="0"/>
          </a:p>
        </p:txBody>
      </p:sp>
    </p:spTree>
    <p:extLst>
      <p:ext uri="{BB962C8B-B14F-4D97-AF65-F5344CB8AC3E}">
        <p14:creationId xmlns:p14="http://schemas.microsoft.com/office/powerpoint/2010/main" val="147527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dirty="0"/>
              <a:t>در هنگام ارزیابی بیمار با او ارتباط برقرار کنید</a:t>
            </a:r>
            <a:endParaRPr lang="en-US" sz="4000" dirty="0"/>
          </a:p>
        </p:txBody>
      </p:sp>
      <p:sp>
        <p:nvSpPr>
          <p:cNvPr id="3" name="Content Placeholder 2"/>
          <p:cNvSpPr>
            <a:spLocks noGrp="1"/>
          </p:cNvSpPr>
          <p:nvPr>
            <p:ph idx="1"/>
          </p:nvPr>
        </p:nvSpPr>
        <p:spPr/>
        <p:txBody>
          <a:bodyPr/>
          <a:lstStyle/>
          <a:p>
            <a:pPr marL="0" indent="0" algn="just">
              <a:buNone/>
            </a:pPr>
            <a:r>
              <a:rPr lang="fa-IR" dirty="0"/>
              <a:t>وقتی که گفت و گوی اولیه با بیمار را آغاز میکنید سعی کنید فوراً یک ارزیابی اولیه از توانایی بیمار در فهم </a:t>
            </a:r>
            <a:r>
              <a:rPr lang="fa-IR" dirty="0" smtClean="0"/>
              <a:t>گفتههای خود </a:t>
            </a:r>
            <a:r>
              <a:rPr lang="fa-IR" dirty="0"/>
              <a:t>و وضعیت روانی او انجام دهید تا ببینید مداخلات کلامی شما چه مقدار ممکن است تاثیر گذار باشد. علاوه بر </a:t>
            </a:r>
            <a:r>
              <a:rPr lang="fa-IR" dirty="0" smtClean="0"/>
              <a:t>این سعی </a:t>
            </a:r>
            <a:r>
              <a:rPr lang="fa-IR" dirty="0"/>
              <a:t>کنید بهترین راه نزدیک شدن به بیمار در حین ارزیابی را پیدا کنید. </a:t>
            </a:r>
            <a:r>
              <a:rPr lang="fa-IR" dirty="0" smtClean="0"/>
              <a:t>برای اینکار </a:t>
            </a:r>
            <a:r>
              <a:rPr lang="fa-IR" dirty="0"/>
              <a:t>میتوانید از حالات چهره </a:t>
            </a:r>
            <a:r>
              <a:rPr lang="fa-IR" dirty="0" smtClean="0"/>
              <a:t>بیمار،سایر </a:t>
            </a:r>
            <a:r>
              <a:rPr lang="fa-IR" dirty="0"/>
              <a:t>افرادی که در صحنه هستند، رفتار بیمار، زبان بدن بیمار و... استفاده کنید. بعضی از بیماران از اینکه مداخله </a:t>
            </a:r>
            <a:r>
              <a:rPr lang="fa-IR" dirty="0" smtClean="0"/>
              <a:t>کنندگان اولیه</a:t>
            </a:r>
            <a:r>
              <a:rPr lang="fa-IR" dirty="0"/>
              <a:t>، کنترل و اقتدار را بر صحنه اعمال کنند احساس تسکین پیدا میکنند ولی بعضی از آنها میترسند.</a:t>
            </a:r>
            <a:endParaRPr lang="en-US" dirty="0"/>
          </a:p>
        </p:txBody>
      </p:sp>
    </p:spTree>
    <p:extLst>
      <p:ext uri="{BB962C8B-B14F-4D97-AF65-F5344CB8AC3E}">
        <p14:creationId xmlns:p14="http://schemas.microsoft.com/office/powerpoint/2010/main" val="35011974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توضیح دهید</a:t>
            </a:r>
            <a:endParaRPr lang="en-US" dirty="0"/>
          </a:p>
        </p:txBody>
      </p:sp>
      <p:sp>
        <p:nvSpPr>
          <p:cNvPr id="3" name="Content Placeholder 2"/>
          <p:cNvSpPr>
            <a:spLocks noGrp="1"/>
          </p:cNvSpPr>
          <p:nvPr>
            <p:ph idx="1"/>
          </p:nvPr>
        </p:nvSpPr>
        <p:spPr/>
        <p:txBody>
          <a:bodyPr/>
          <a:lstStyle/>
          <a:p>
            <a:pPr marL="0" indent="0" algn="just">
              <a:buNone/>
            </a:pPr>
            <a:r>
              <a:rPr lang="fa-IR" dirty="0"/>
              <a:t>در نظر داشته باشید که بیماران ممکن است از اینکه اینهمه آدم غریبه میبیند احساس ترس کند و سوالاتی </a:t>
            </a:r>
            <a:r>
              <a:rPr lang="fa-IR" dirty="0" smtClean="0"/>
              <a:t>نظیرسوالات </a:t>
            </a:r>
            <a:r>
              <a:rPr lang="fa-IR" dirty="0"/>
              <a:t>زیر در ذهنش ایجاد شود : اینها که هستند؟ حالا میخواهند مرا را به کجا منتقل کنند؟. برای اینکه </a:t>
            </a:r>
            <a:r>
              <a:rPr lang="fa-IR" dirty="0" smtClean="0"/>
              <a:t>ترس بیماران </a:t>
            </a:r>
            <a:r>
              <a:rPr lang="fa-IR" dirty="0"/>
              <a:t>را فرونشانیم باید به آرامی موارد زیر را برایشان توضیح </a:t>
            </a:r>
            <a:r>
              <a:rPr lang="fa-IR" dirty="0" smtClean="0"/>
              <a:t>دهیم:ما </a:t>
            </a:r>
            <a:r>
              <a:rPr lang="fa-IR" dirty="0"/>
              <a:t>چه کسی هستیم و برای چه آنجا هستیم، چگونه میخواهیم به آنها کمک کنیم؟ مسئولیت ما در آنجا چیست؟</a:t>
            </a:r>
            <a:endParaRPr lang="en-US" dirty="0"/>
          </a:p>
        </p:txBody>
      </p:sp>
    </p:spTree>
    <p:extLst>
      <p:ext uri="{BB962C8B-B14F-4D97-AF65-F5344CB8AC3E}">
        <p14:creationId xmlns:p14="http://schemas.microsoft.com/office/powerpoint/2010/main" val="947954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امیدواری ندهید</a:t>
            </a:r>
            <a:endParaRPr lang="en-US" dirty="0"/>
          </a:p>
        </p:txBody>
      </p:sp>
      <p:sp>
        <p:nvSpPr>
          <p:cNvPr id="3" name="Content Placeholder 2"/>
          <p:cNvSpPr>
            <a:spLocks noGrp="1"/>
          </p:cNvSpPr>
          <p:nvPr>
            <p:ph idx="1"/>
          </p:nvPr>
        </p:nvSpPr>
        <p:spPr/>
        <p:txBody>
          <a:bodyPr/>
          <a:lstStyle/>
          <a:p>
            <a:pPr marL="0" indent="0" algn="just">
              <a:buNone/>
            </a:pPr>
            <a:r>
              <a:rPr lang="fa-IR" dirty="0"/>
              <a:t>مداخله کنندگان اولیه نباید نباید به بیمار قولی مبنی بر اینکه در بیمارستان روانپزشکی بستری میشود یا نمیشود </a:t>
            </a:r>
            <a:r>
              <a:rPr lang="fa-IR" dirty="0" smtClean="0"/>
              <a:t>بدهند.بنابراین </a:t>
            </a:r>
            <a:r>
              <a:rPr lang="fa-IR" dirty="0"/>
              <a:t>عباراتی نظیر این: همه چیز بزودی درست میشه، یا سعی کن آرام باشی ما تو را به بیمارستان منتقل میکنیم </a:t>
            </a:r>
            <a:r>
              <a:rPr lang="fa-IR" dirty="0" smtClean="0"/>
              <a:t>را به </a:t>
            </a:r>
            <a:r>
              <a:rPr lang="fa-IR" dirty="0"/>
              <a:t>بیمار نگویید. دادن این قولها و بعد عملنکردن به آنها مشکلات زیادی را به همراه دارد. پس سعی نکنید به </a:t>
            </a:r>
            <a:r>
              <a:rPr lang="fa-IR" dirty="0" smtClean="0"/>
              <a:t>بیماریکه </a:t>
            </a:r>
            <a:r>
              <a:rPr lang="fa-IR" dirty="0"/>
              <a:t>احساس نا امیدی دارد، امیدواری بیجا تزریق کنید.</a:t>
            </a:r>
            <a:endParaRPr lang="en-US" dirty="0"/>
          </a:p>
        </p:txBody>
      </p:sp>
    </p:spTree>
    <p:extLst>
      <p:ext uri="{BB962C8B-B14F-4D97-AF65-F5344CB8AC3E}">
        <p14:creationId xmlns:p14="http://schemas.microsoft.com/office/powerpoint/2010/main" val="40461330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اظهارات غیر مناسب</a:t>
            </a:r>
            <a:endParaRPr lang="en-US" dirty="0"/>
          </a:p>
        </p:txBody>
      </p:sp>
      <p:sp>
        <p:nvSpPr>
          <p:cNvPr id="3" name="Content Placeholder 2"/>
          <p:cNvSpPr>
            <a:spLocks noGrp="1"/>
          </p:cNvSpPr>
          <p:nvPr>
            <p:ph idx="1"/>
          </p:nvPr>
        </p:nvSpPr>
        <p:spPr/>
        <p:txBody>
          <a:bodyPr/>
          <a:lstStyle/>
          <a:p>
            <a:pPr marL="0" indent="0" algn="just">
              <a:buNone/>
            </a:pPr>
            <a:r>
              <a:rPr lang="fa-IR" dirty="0"/>
              <a:t>بعضی از مردم حاضر در صحنه ممکن است اظهاراتی نظر این را به بیمار بگویند : "من افراد دیگری را در این </a:t>
            </a:r>
            <a:r>
              <a:rPr lang="fa-IR" dirty="0" smtClean="0"/>
              <a:t>وضعیت دیده ام </a:t>
            </a:r>
            <a:r>
              <a:rPr lang="fa-IR" dirty="0"/>
              <a:t>و اینطوری خودکشی شما موفق نخواهد بود". یا "چرا این کار را میخواهید انجام دهید، کار شما احمقانه است</a:t>
            </a:r>
            <a:r>
              <a:rPr lang="fa-IR" dirty="0" smtClean="0"/>
              <a:t>".ضروری </a:t>
            </a:r>
            <a:r>
              <a:rPr lang="fa-IR" dirty="0"/>
              <a:t>است نه شما با این لحن با بیمار صحبت کنید نه اجازه دهید دیگر افراد حاضر در صحنه این چنین صحبت کنند.</a:t>
            </a:r>
            <a:endParaRPr lang="en-US" dirty="0"/>
          </a:p>
        </p:txBody>
      </p:sp>
    </p:spTree>
    <p:extLst>
      <p:ext uri="{BB962C8B-B14F-4D97-AF65-F5344CB8AC3E}">
        <p14:creationId xmlns:p14="http://schemas.microsoft.com/office/powerpoint/2010/main" val="24927227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287690" cy="1400530"/>
          </a:xfrm>
        </p:spPr>
        <p:txBody>
          <a:bodyPr/>
          <a:lstStyle/>
          <a:p>
            <a:pPr algn="ctr"/>
            <a:r>
              <a:rPr lang="fa-IR" sz="3600" b="1" dirty="0"/>
              <a:t>هنگامی که یک اقدام به خودکشی رخ می دهد</a:t>
            </a:r>
            <a:endParaRPr lang="en-US" sz="3600" dirty="0"/>
          </a:p>
        </p:txBody>
      </p:sp>
      <p:sp>
        <p:nvSpPr>
          <p:cNvPr id="3" name="Content Placeholder 2"/>
          <p:cNvSpPr>
            <a:spLocks noGrp="1"/>
          </p:cNvSpPr>
          <p:nvPr>
            <p:ph idx="1"/>
          </p:nvPr>
        </p:nvSpPr>
        <p:spPr/>
        <p:txBody>
          <a:bodyPr/>
          <a:lstStyle/>
          <a:p>
            <a:pPr marL="0" indent="0" algn="just">
              <a:buNone/>
            </a:pPr>
            <a:r>
              <a:rPr lang="fa-IR" dirty="0"/>
              <a:t>هنگامی که یک خودکشی رخ می دهد معمولاً، از افسران پلیس، آتش نشانان و دیگر امدادگران درخواست می شود تا </a:t>
            </a:r>
            <a:r>
              <a:rPr lang="fa-IR" dirty="0" smtClean="0"/>
              <a:t>با بحران </a:t>
            </a:r>
            <a:r>
              <a:rPr lang="fa-IR" dirty="0"/>
              <a:t>مقابله کنند، کمک های فوری ارائه دهند و در صورت لزوم شخص را به مراکز درمانی منتقل کنند. مداخله </a:t>
            </a:r>
            <a:r>
              <a:rPr lang="fa-IR" dirty="0" smtClean="0"/>
              <a:t>کنندگان اولیه </a:t>
            </a:r>
            <a:r>
              <a:rPr lang="fa-IR" dirty="0"/>
              <a:t>باید با اعضای خانواده و افراد مهم زندگی فرد نیز تماس برقرار کنند. </a:t>
            </a:r>
            <a:r>
              <a:rPr lang="fa-IR" dirty="0" smtClean="0"/>
              <a:t>مداخله کنندگان </a:t>
            </a:r>
            <a:r>
              <a:rPr lang="fa-IR" dirty="0"/>
              <a:t>اولیه مسئول مدیریت </a:t>
            </a:r>
            <a:r>
              <a:rPr lang="fa-IR" dirty="0" smtClean="0"/>
              <a:t>بحران به </a:t>
            </a:r>
            <a:r>
              <a:rPr lang="fa-IR" dirty="0"/>
              <a:t>شیوهای کارآمد هستند.</a:t>
            </a:r>
            <a:endParaRPr lang="en-US" dirty="0"/>
          </a:p>
        </p:txBody>
      </p:sp>
    </p:spTree>
    <p:extLst>
      <p:ext uri="{BB962C8B-B14F-4D97-AF65-F5344CB8AC3E}">
        <p14:creationId xmlns:p14="http://schemas.microsoft.com/office/powerpoint/2010/main" val="1435496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وظایف اولیه مسئول مدیریت بحران</a:t>
            </a:r>
            <a:endParaRPr lang="en-US"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fa-IR" dirty="0"/>
              <a:t>اول، باید علائم حیاتی شخص را پس از اقدام به خودکشی بررسی و در صورت لزوم عملیات احیا را به درستی </a:t>
            </a:r>
            <a:r>
              <a:rPr lang="fa-IR" dirty="0" smtClean="0"/>
              <a:t>آغاز </a:t>
            </a:r>
            <a:r>
              <a:rPr lang="fa-IR" dirty="0"/>
              <a:t>کنند. باید آرامش خود را حفظ کرده تا بتوانند تصمیمات درستی را در شرایطی که تحت تأثیر استرس </a:t>
            </a:r>
            <a:r>
              <a:rPr lang="fa-IR" dirty="0" smtClean="0"/>
              <a:t>واضطراب </a:t>
            </a:r>
            <a:r>
              <a:rPr lang="fa-IR" dirty="0"/>
              <a:t>قرار دارند، اتخاذ </a:t>
            </a:r>
            <a:r>
              <a:rPr lang="fa-IR" dirty="0" smtClean="0"/>
              <a:t>کنند</a:t>
            </a:r>
          </a:p>
          <a:p>
            <a:pPr algn="just">
              <a:buFont typeface="Wingdings" panose="05000000000000000000" pitchFamily="2" charset="2"/>
              <a:buChar char="Ø"/>
            </a:pPr>
            <a:r>
              <a:rPr lang="fa-IR" dirty="0"/>
              <a:t>دوم، با توجه به اقدام به خودکشی، باید بلافاصله با مرکز اورژانس تماس گرفته شود و در حد امکان باید </a:t>
            </a:r>
            <a:r>
              <a:rPr lang="fa-IR" dirty="0" smtClean="0"/>
              <a:t>مراقبتهای </a:t>
            </a:r>
            <a:r>
              <a:rPr lang="fa-IR" dirty="0"/>
              <a:t>سلامت روان نیز فراهم گردد. در بسیاری از موارد، شناسایی نوع دارو، ماده مخدر یا ماده </a:t>
            </a:r>
            <a:r>
              <a:rPr lang="fa-IR" dirty="0" smtClean="0"/>
              <a:t>سمی مورد </a:t>
            </a:r>
            <a:r>
              <a:rPr lang="fa-IR" dirty="0"/>
              <a:t>استفاده در اقدام </a:t>
            </a:r>
            <a:r>
              <a:rPr lang="fa-IR" dirty="0" smtClean="0"/>
              <a:t>به خودکشی </a:t>
            </a:r>
            <a:r>
              <a:rPr lang="fa-IR" dirty="0"/>
              <a:t>و تعیین مقدار مصرف شده اهمیت زیادی دارد. کار بسیار مفیدی است </a:t>
            </a:r>
            <a:r>
              <a:rPr lang="fa-IR" dirty="0" smtClean="0"/>
              <a:t>اگرقرص </a:t>
            </a:r>
            <a:r>
              <a:rPr lang="fa-IR" dirty="0"/>
              <a:t>های استفاده نشده و بطری یا ظرف خالی همراه با فرد اقدام کننده به مرکز اورژانس فرستاده شود </a:t>
            </a:r>
            <a:r>
              <a:rPr lang="fa-IR" dirty="0" smtClean="0"/>
              <a:t>تا کارکنان </a:t>
            </a:r>
            <a:r>
              <a:rPr lang="fa-IR" dirty="0"/>
              <a:t>درمان بتوانند مواد مصرف شده را شناسایی کنند</a:t>
            </a:r>
            <a:endParaRPr lang="en-US" dirty="0"/>
          </a:p>
        </p:txBody>
      </p:sp>
    </p:spTree>
    <p:extLst>
      <p:ext uri="{BB962C8B-B14F-4D97-AF65-F5344CB8AC3E}">
        <p14:creationId xmlns:p14="http://schemas.microsoft.com/office/powerpoint/2010/main" val="13869807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0600"/>
            <a:ext cx="7086600" cy="4195481"/>
          </a:xfrm>
        </p:spPr>
        <p:txBody>
          <a:bodyPr>
            <a:normAutofit/>
          </a:bodyPr>
          <a:lstStyle/>
          <a:p>
            <a:pPr algn="just">
              <a:buFont typeface="Wingdings" panose="05000000000000000000" pitchFamily="2" charset="2"/>
              <a:buChar char="Ø"/>
            </a:pPr>
            <a:r>
              <a:rPr lang="fa-IR" dirty="0"/>
              <a:t>سوم، باید با فردی که اقدام به خودکشی کرده است، به درستی ارتباط برقرار کنیم، به وی احترام گذاشته، </a:t>
            </a:r>
            <a:r>
              <a:rPr lang="fa-IR" dirty="0" smtClean="0"/>
              <a:t>حریم </a:t>
            </a:r>
            <a:r>
              <a:rPr lang="fa-IR" dirty="0"/>
              <a:t>خصوصی او را رعایت کرده و رابطهای مبتنی بر رفتاری غیر تهدید آمیز، دوستانه و حمایتگر داشته باشیم</a:t>
            </a:r>
            <a:r>
              <a:rPr lang="fa-IR" dirty="0" smtClean="0"/>
              <a:t>.</a:t>
            </a:r>
          </a:p>
          <a:p>
            <a:pPr algn="just">
              <a:buFont typeface="Wingdings" panose="05000000000000000000" pitchFamily="2" charset="2"/>
              <a:buChar char="Ø"/>
            </a:pPr>
            <a:r>
              <a:rPr lang="fa-IR" dirty="0"/>
              <a:t>چهارم، پس از پرس و جو درباره حال جسمی او ، ارتباط روانشناختی باید آغاز شود. فرد باید احساس کند که </a:t>
            </a:r>
            <a:r>
              <a:rPr lang="fa-IR" dirty="0" smtClean="0"/>
              <a:t>الان </a:t>
            </a:r>
            <a:r>
              <a:rPr lang="fa-IR" dirty="0"/>
              <a:t>چه احساسی « : میتواند آزادانه به بیان احساسات خود بپردازد. از سوالات باز پاسخ استفاده کنید </a:t>
            </a:r>
            <a:r>
              <a:rPr lang="fa-IR" dirty="0" smtClean="0"/>
              <a:t>مانند از </a:t>
            </a:r>
            <a:r>
              <a:rPr lang="fa-IR" dirty="0"/>
              <a:t>این به بعد فردی که خودکشی کرده ارتباط را هدایت می کند و سرنخ هایی برای درک وضعیت .»؟ </a:t>
            </a:r>
            <a:r>
              <a:rPr lang="fa-IR" dirty="0" smtClean="0"/>
              <a:t>دارید خود </a:t>
            </a:r>
            <a:r>
              <a:rPr lang="fa-IR" dirty="0"/>
              <a:t>و نیز نحوه کمک کردن به او را بیان میکند. یک عنصر مهم که باید مورد توجه قرار </a:t>
            </a:r>
            <a:r>
              <a:rPr lang="fa-IR" dirty="0" smtClean="0"/>
              <a:t>گیرد </a:t>
            </a:r>
            <a:r>
              <a:rPr lang="fa-IR" b="1" dirty="0" smtClean="0">
                <a:solidFill>
                  <a:srgbClr val="FFFF00"/>
                </a:solidFill>
              </a:rPr>
              <a:t>احساس گناه </a:t>
            </a:r>
            <a:r>
              <a:rPr lang="fa-IR" dirty="0" smtClean="0"/>
              <a:t>است</a:t>
            </a:r>
            <a:r>
              <a:rPr lang="fa-IR" dirty="0"/>
              <a:t>. ممکن است فرد خودکشی کننده به دلیل تعارضهایی که تجربه کرده است، احساس گناه کند. از این </a:t>
            </a:r>
            <a:r>
              <a:rPr lang="fa-IR" dirty="0" smtClean="0"/>
              <a:t>رو،مداخله </a:t>
            </a:r>
            <a:r>
              <a:rPr lang="fa-IR" dirty="0"/>
              <a:t>کنندگان اولیه باید بسیار مراقب باشند که با رفتار و کلام خود احساس گناه فرد را بیشتر نکنند. به </a:t>
            </a:r>
            <a:r>
              <a:rPr lang="fa-IR" dirty="0" smtClean="0"/>
              <a:t>این ترتیب</a:t>
            </a:r>
            <a:r>
              <a:rPr lang="fa-IR" dirty="0"/>
              <a:t>، آنها باید از اظهارات بازخواستی و سرزنش کننده و انتقاد از رفتار شخص اجتناب ورزند .</a:t>
            </a:r>
            <a:endParaRPr lang="en-US" dirty="0"/>
          </a:p>
        </p:txBody>
      </p:sp>
    </p:spTree>
    <p:extLst>
      <p:ext uri="{BB962C8B-B14F-4D97-AF65-F5344CB8AC3E}">
        <p14:creationId xmlns:p14="http://schemas.microsoft.com/office/powerpoint/2010/main" val="126135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6711654" cy="4195481"/>
          </a:xfrm>
        </p:spPr>
        <p:txBody>
          <a:bodyPr>
            <a:normAutofit/>
          </a:bodyPr>
          <a:lstStyle/>
          <a:p>
            <a:pPr algn="just">
              <a:buFont typeface="Wingdings" panose="05000000000000000000" pitchFamily="2" charset="2"/>
              <a:buChar char="Ø"/>
            </a:pPr>
            <a:r>
              <a:rPr lang="fa-IR" dirty="0"/>
              <a:t>پنجم، اگر انتقال به یک مرکز پزشکی ضروری نباشد، باید همه ابزار آسیب رسان و کشنده را از دسترس فرد </a:t>
            </a:r>
            <a:r>
              <a:rPr lang="fa-IR" dirty="0" smtClean="0"/>
              <a:t>دور </a:t>
            </a:r>
            <a:r>
              <a:rPr lang="fa-IR" dirty="0"/>
              <a:t>کرد و خانواده، دوستان و همچنین سایر افراد را مطلع کنید تا فرد را به طور کامل تحت نظارت </a:t>
            </a:r>
            <a:r>
              <a:rPr lang="fa-IR" dirty="0" smtClean="0"/>
              <a:t>داشته باشند.</a:t>
            </a:r>
          </a:p>
          <a:p>
            <a:r>
              <a:rPr lang="fa-IR" dirty="0"/>
              <a:t>ششم، فرد را به مراکز سلامت روان و خدمات درمانی معرفی کرده تا از ارائه درمان مناسب و پیگیری آن </a:t>
            </a:r>
            <a:r>
              <a:rPr lang="fa-IR" dirty="0" smtClean="0"/>
              <a:t>مطمئن </a:t>
            </a:r>
            <a:r>
              <a:rPr lang="fa-IR" dirty="0"/>
              <a:t>شوید</a:t>
            </a:r>
            <a:r>
              <a:rPr lang="fa-IR" dirty="0" smtClean="0"/>
              <a:t>.</a:t>
            </a:r>
          </a:p>
          <a:p>
            <a:pPr algn="just">
              <a:buFont typeface="Wingdings" panose="05000000000000000000" pitchFamily="2" charset="2"/>
              <a:buChar char="Ø"/>
            </a:pPr>
            <a:r>
              <a:rPr lang="fa-IR" dirty="0"/>
              <a:t>در نهایت، خانواده و مراقبین فرد، ممکن است دچار سردرگمی، خشم و برانگیختگی شده و احساس کنند کنترل </a:t>
            </a:r>
            <a:r>
              <a:rPr lang="fa-IR" dirty="0" smtClean="0"/>
              <a:t>شرایط </a:t>
            </a:r>
            <a:r>
              <a:rPr lang="fa-IR" dirty="0"/>
              <a:t>برای آن ها دشوار شده است . ضروری است مراقبان اولیه به حمایت، همدلی و توجه کردن </a:t>
            </a:r>
            <a:r>
              <a:rPr lang="fa-IR" dirty="0" smtClean="0"/>
              <a:t>بپردازند.اگر </a:t>
            </a:r>
            <a:r>
              <a:rPr lang="fa-IR" dirty="0"/>
              <a:t>فردی که دست به خودکشی زده است بیهوش و یا به شدت مجروح شده است، افراد حاضر در کنار </a:t>
            </a:r>
            <a:r>
              <a:rPr lang="fa-IR" dirty="0" smtClean="0"/>
              <a:t>او میتوانند </a:t>
            </a:r>
            <a:r>
              <a:rPr lang="fa-IR" dirty="0"/>
              <a:t>منبع موثق اطلاعات باشند </a:t>
            </a:r>
            <a:r>
              <a:rPr lang="fa-IR" dirty="0" smtClean="0"/>
              <a:t>(مانند </a:t>
            </a:r>
            <a:r>
              <a:rPr lang="fa-IR" dirty="0"/>
              <a:t>نوع داروی مصرفی یا سابقه خودکشی </a:t>
            </a:r>
            <a:r>
              <a:rPr lang="fa-IR" dirty="0" smtClean="0"/>
              <a:t>قبلی) </a:t>
            </a:r>
            <a:r>
              <a:rPr lang="fa-IR" dirty="0"/>
              <a:t>اگر مراقبین و </a:t>
            </a:r>
            <a:r>
              <a:rPr lang="fa-IR" dirty="0" smtClean="0"/>
              <a:t>نزدیکان(فرد </a:t>
            </a:r>
            <a:r>
              <a:rPr lang="fa-IR" dirty="0"/>
              <a:t>حضور ندارند باید برای گرفتن اطلاعات بیشتر با آنها تماس گرفته شود)</a:t>
            </a:r>
            <a:endParaRPr lang="fa-IR" dirty="0" smtClean="0"/>
          </a:p>
          <a:p>
            <a:pPr marL="0" indent="0" algn="just">
              <a:buNone/>
            </a:pPr>
            <a:endParaRPr lang="en-US" dirty="0"/>
          </a:p>
        </p:txBody>
      </p:sp>
    </p:spTree>
    <p:extLst>
      <p:ext uri="{BB962C8B-B14F-4D97-AF65-F5344CB8AC3E}">
        <p14:creationId xmlns:p14="http://schemas.microsoft.com/office/powerpoint/2010/main" val="482226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700" y="1371600"/>
            <a:ext cx="7630500" cy="4876806"/>
          </a:xfrm>
        </p:spPr>
        <p:txBody>
          <a:bodyPr>
            <a:normAutofit/>
          </a:bodyPr>
          <a:lstStyle/>
          <a:p>
            <a:pPr marL="0" indent="0">
              <a:buNone/>
            </a:pPr>
            <a:r>
              <a:rPr lang="fa-IR" dirty="0" smtClean="0"/>
              <a:t>به </a:t>
            </a:r>
            <a:r>
              <a:rPr lang="fa-IR" dirty="0"/>
              <a:t>طورکلی، صحنه خودکشی شامل یکی از این </a:t>
            </a:r>
            <a:r>
              <a:rPr lang="fa-IR" dirty="0" smtClean="0"/>
              <a:t>موارداست</a:t>
            </a:r>
            <a:r>
              <a:rPr lang="fa-IR" dirty="0"/>
              <a:t>:</a:t>
            </a:r>
          </a:p>
          <a:p>
            <a:r>
              <a:rPr lang="fa-IR" dirty="0"/>
              <a:t>1. صحنه یا شرایطی که در آن خطر انجام خودکشی وجود دارد</a:t>
            </a:r>
          </a:p>
          <a:p>
            <a:r>
              <a:rPr lang="fa-IR" dirty="0"/>
              <a:t>2. صحنه یا شرایطی که خودکشی </a:t>
            </a:r>
            <a:r>
              <a:rPr lang="fa-IR" dirty="0" smtClean="0"/>
              <a:t>انجام شده </a:t>
            </a:r>
            <a:r>
              <a:rPr lang="fa-IR" dirty="0"/>
              <a:t>که یا موفق بوده است یا </a:t>
            </a:r>
            <a:r>
              <a:rPr lang="fa-IR" dirty="0" smtClean="0"/>
              <a:t>ناموفق باید </a:t>
            </a:r>
            <a:r>
              <a:rPr lang="fa-IR" dirty="0"/>
              <a:t>بدانیم، مداخله کنندگان اولیه در موقعیتهای </a:t>
            </a:r>
            <a:r>
              <a:rPr lang="fa-IR" dirty="0" smtClean="0"/>
              <a:t>بحرانی ای </a:t>
            </a:r>
            <a:r>
              <a:rPr lang="fa-IR" dirty="0"/>
              <a:t>کار میکنند که مداخلات بسیار دقیقی را میطلبد. </a:t>
            </a:r>
            <a:r>
              <a:rPr lang="fa-IR" dirty="0" smtClean="0"/>
              <a:t>مداخلات آنها </a:t>
            </a:r>
            <a:r>
              <a:rPr lang="fa-IR" dirty="0"/>
              <a:t>میتواند شامل برقراری ارتباط با خانواده و دوستان، شخص در معرض خطر خودکشی، پزشکان وی و حتی </a:t>
            </a:r>
            <a:r>
              <a:rPr lang="fa-IR" dirty="0" smtClean="0"/>
              <a:t>همکاران او </a:t>
            </a:r>
            <a:r>
              <a:rPr lang="fa-IR" dirty="0"/>
              <a:t>باشد. با توجه به اینکه افرادی که اقدام به خودکشی میکنند غالبا به بیماری روانی یا سوء مصرف مشروبات الکلی یا</a:t>
            </a:r>
          </a:p>
          <a:p>
            <a:pPr marL="0" indent="0">
              <a:buNone/>
            </a:pPr>
            <a:r>
              <a:rPr lang="fa-IR" dirty="0" smtClean="0"/>
              <a:t>مواد </a:t>
            </a:r>
            <a:r>
              <a:rPr lang="fa-IR" dirty="0"/>
              <a:t>مبتلا هستند، مداخله کنندگان اولیه باید مهارت و دانش کافی در رابطه با این دسته از افراد را داشته باشند </a:t>
            </a:r>
            <a:r>
              <a:rPr lang="fa-IR" dirty="0" smtClean="0"/>
              <a:t>امامتاسفانه </a:t>
            </a:r>
            <a:r>
              <a:rPr lang="fa-IR" dirty="0"/>
              <a:t>به نظر میرسد، نیروهای امدادی درباره نشانه های بیماریهای روانی آموزش خاصی ندیده اند و </a:t>
            </a:r>
            <a:r>
              <a:rPr lang="fa-IR" dirty="0" smtClean="0"/>
              <a:t>نمیدانندمناسب </a:t>
            </a:r>
            <a:r>
              <a:rPr lang="fa-IR" dirty="0"/>
              <a:t>ترین اقدام هنگام مواجهه با فردی که قصد خودکشی دارد چیست.</a:t>
            </a:r>
            <a:endParaRPr lang="en-US" b="1" dirty="0">
              <a:cs typeface="B Mitra" panose="00000400000000000000" pitchFamily="2" charset="-78"/>
            </a:endParaRPr>
          </a:p>
        </p:txBody>
      </p:sp>
    </p:spTree>
    <p:extLst>
      <p:ext uri="{BB962C8B-B14F-4D97-AF65-F5344CB8AC3E}">
        <p14:creationId xmlns:p14="http://schemas.microsoft.com/office/powerpoint/2010/main" val="35565556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287690" cy="1400530"/>
          </a:xfrm>
        </p:spPr>
        <p:txBody>
          <a:bodyPr/>
          <a:lstStyle/>
          <a:p>
            <a:r>
              <a:rPr lang="fa-IR" sz="4000" b="1" dirty="0"/>
              <a:t>هنگامی که یک خودکشی کامل رخ می دهد</a:t>
            </a:r>
            <a:endParaRPr lang="en-US" sz="4000" dirty="0"/>
          </a:p>
        </p:txBody>
      </p:sp>
      <p:sp>
        <p:nvSpPr>
          <p:cNvPr id="3" name="Content Placeholder 2"/>
          <p:cNvSpPr>
            <a:spLocks noGrp="1"/>
          </p:cNvSpPr>
          <p:nvPr>
            <p:ph idx="1"/>
          </p:nvPr>
        </p:nvSpPr>
        <p:spPr/>
        <p:txBody>
          <a:bodyPr>
            <a:normAutofit/>
          </a:bodyPr>
          <a:lstStyle/>
          <a:p>
            <a:pPr marL="0" indent="0" algn="just">
              <a:buNone/>
            </a:pPr>
            <a:r>
              <a:rPr lang="fa-IR" dirty="0"/>
              <a:t>در مورد خودکشی کامل، افسران پلیس، آتش نشانان و سایر افراد مداخله کننده باید اولین ارتباط را با خانواده و </a:t>
            </a:r>
            <a:r>
              <a:rPr lang="fa-IR" dirty="0" smtClean="0"/>
              <a:t>دوستان مرحوم </a:t>
            </a:r>
            <a:r>
              <a:rPr lang="fa-IR" dirty="0"/>
              <a:t>ایجاد کنند. مهم است که اعضای خانواده مراقبت و حمایت کافی داشته باشند. آنها ممکن است احساس گناه </a:t>
            </a:r>
            <a:r>
              <a:rPr lang="fa-IR" dirty="0" smtClean="0"/>
              <a:t>کنند زیرا </a:t>
            </a:r>
            <a:r>
              <a:rPr lang="fa-IR" dirty="0"/>
              <a:t>قادر به تشخیص درد و رنج فرد در گذشته و یا کمک به او نبودهاند. لذا ارجاع آنها به مراکز خدمات </a:t>
            </a:r>
            <a:r>
              <a:rPr lang="fa-IR" dirty="0" smtClean="0"/>
              <a:t>روانشناختیبسیار </a:t>
            </a:r>
            <a:r>
              <a:rPr lang="fa-IR" dirty="0"/>
              <a:t>کمک کننده است و یا اگر موافق هستند آدرس و شماره این مراکز را در اختیار آنها قرار دهید. اغلب اوقات، </a:t>
            </a:r>
            <a:r>
              <a:rPr lang="fa-IR" dirty="0" smtClean="0"/>
              <a:t>خانواده و </a:t>
            </a:r>
            <a:r>
              <a:rPr lang="fa-IR" dirty="0"/>
              <a:t>نزدیکان فردی که خودکشی موفق کرده است، از قضاوت و نگرش منفی دوستان و آشنایان نگران هستند، </a:t>
            </a:r>
            <a:r>
              <a:rPr lang="fa-IR" dirty="0" smtClean="0"/>
              <a:t>بنابراین میتوان </a:t>
            </a:r>
            <a:r>
              <a:rPr lang="fa-IR" dirty="0"/>
              <a:t>آنها برای مشاوره گرفتن در اینباره به مراکز بهداشت روان ارجاع داد</a:t>
            </a:r>
            <a:endParaRPr lang="en-US" dirty="0"/>
          </a:p>
        </p:txBody>
      </p:sp>
    </p:spTree>
    <p:extLst>
      <p:ext uri="{BB962C8B-B14F-4D97-AF65-F5344CB8AC3E}">
        <p14:creationId xmlns:p14="http://schemas.microsoft.com/office/powerpoint/2010/main" val="25163000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آموزش</a:t>
            </a:r>
            <a:endParaRPr lang="en-US" dirty="0"/>
          </a:p>
        </p:txBody>
      </p:sp>
      <p:sp>
        <p:nvSpPr>
          <p:cNvPr id="3" name="Content Placeholder 2"/>
          <p:cNvSpPr>
            <a:spLocks noGrp="1"/>
          </p:cNvSpPr>
          <p:nvPr>
            <p:ph idx="1"/>
          </p:nvPr>
        </p:nvSpPr>
        <p:spPr>
          <a:xfrm>
            <a:off x="828436" y="1524000"/>
            <a:ext cx="6711654" cy="4195481"/>
          </a:xfrm>
        </p:spPr>
        <p:txBody>
          <a:bodyPr>
            <a:normAutofit fontScale="92500" lnSpcReduction="10000"/>
          </a:bodyPr>
          <a:lstStyle/>
          <a:p>
            <a:pPr marL="0" indent="0" algn="just">
              <a:buNone/>
            </a:pPr>
            <a:r>
              <a:rPr lang="fa-IR" dirty="0"/>
              <a:t>اگرچه افسران پلیس، آتش نشانان و دیگر مداخله کنندگان اولیه باید در شناسایی و مدیریت افراد خودکشیگرا که </a:t>
            </a:r>
            <a:r>
              <a:rPr lang="fa-IR" dirty="0" smtClean="0"/>
              <a:t>ممکن است </a:t>
            </a:r>
            <a:r>
              <a:rPr lang="fa-IR" dirty="0"/>
              <a:t>اختلال روانی نیز داشته باشند، </a:t>
            </a:r>
            <a:r>
              <a:rPr lang="fa-IR" dirty="0" smtClean="0"/>
              <a:t>تا اندازهای </a:t>
            </a:r>
            <a:r>
              <a:rPr lang="fa-IR" dirty="0"/>
              <a:t>اختیار عمل داشته باشند، اما به ندرت برای این نقش آموزش </a:t>
            </a:r>
            <a:r>
              <a:rPr lang="fa-IR" dirty="0" smtClean="0"/>
              <a:t>کافی داشته اند</a:t>
            </a:r>
            <a:r>
              <a:rPr lang="fa-IR" dirty="0"/>
              <a:t>. برای اینکه نقش مؤثری در چنین موقعیتهایی داشته باشند ، باید</a:t>
            </a:r>
            <a:r>
              <a:rPr lang="fa-IR" dirty="0" smtClean="0"/>
              <a:t>:</a:t>
            </a:r>
          </a:p>
          <a:p>
            <a:pPr algn="just"/>
            <a:r>
              <a:rPr lang="fa-IR" dirty="0"/>
              <a:t>نقش محوریای را که پلیس، آتش نشانان و دیگر مداخله کنندگان اولیه به عنوان نگهبانان سلامت روان و </a:t>
            </a:r>
            <a:r>
              <a:rPr lang="fa-IR" dirty="0" smtClean="0"/>
              <a:t>مداخله </a:t>
            </a:r>
            <a:r>
              <a:rPr lang="fa-IR" dirty="0"/>
              <a:t>کنندگان اولیه در بحران سلامت روان ایفا می کنند، تشخیص دهید</a:t>
            </a:r>
            <a:r>
              <a:rPr lang="fa-IR" dirty="0" smtClean="0"/>
              <a:t>.</a:t>
            </a:r>
          </a:p>
          <a:p>
            <a:pPr algn="just"/>
            <a:r>
              <a:rPr lang="fa-IR" dirty="0"/>
              <a:t>بدانید که چگونه می توان علائم و نشانه های اصلی بیماریهای روانی را تشخیص داد</a:t>
            </a:r>
            <a:r>
              <a:rPr lang="fa-IR" dirty="0" smtClean="0"/>
              <a:t>.</a:t>
            </a:r>
          </a:p>
          <a:p>
            <a:pPr algn="just"/>
            <a:r>
              <a:rPr lang="fa-IR" dirty="0"/>
              <a:t>بدانید هنگامیکه فردی تهدید به خودکشی میکند چه باید </a:t>
            </a:r>
            <a:r>
              <a:rPr lang="fa-IR" dirty="0" smtClean="0"/>
              <a:t>بکنید</a:t>
            </a:r>
          </a:p>
          <a:p>
            <a:r>
              <a:rPr lang="fa-IR" dirty="0"/>
              <a:t>مراکز بهداشت روان محلی موجود و چگونگی دسترسی به آنها را در مواقع اضطراری شناسایی کنید. برخورداری </a:t>
            </a:r>
            <a:r>
              <a:rPr lang="fa-IR" dirty="0" smtClean="0"/>
              <a:t>از </a:t>
            </a:r>
            <a:r>
              <a:rPr lang="fa-IR" dirty="0"/>
              <a:t>فهرست جدید و به روز خدمات سلامت روان در جامعه یک ابزار مهم است.</a:t>
            </a:r>
            <a:endParaRPr lang="fa-IR" dirty="0" smtClean="0"/>
          </a:p>
          <a:p>
            <a:pPr algn="just"/>
            <a:endParaRPr lang="en-US" dirty="0"/>
          </a:p>
        </p:txBody>
      </p:sp>
    </p:spTree>
    <p:extLst>
      <p:ext uri="{BB962C8B-B14F-4D97-AF65-F5344CB8AC3E}">
        <p14:creationId xmlns:p14="http://schemas.microsoft.com/office/powerpoint/2010/main" val="36516634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6711654" cy="4195481"/>
          </a:xfrm>
        </p:spPr>
        <p:txBody>
          <a:bodyPr>
            <a:normAutofit lnSpcReduction="10000"/>
          </a:bodyPr>
          <a:lstStyle/>
          <a:p>
            <a:pPr algn="just"/>
            <a:r>
              <a:rPr lang="fa-IR" dirty="0"/>
              <a:t>به منظور تسهیل در رسیدگی به شرایط دشوار، با مراکز ارئه خدمات سلامت روان، ارتباط منظم و روابط </a:t>
            </a:r>
            <a:r>
              <a:rPr lang="fa-IR" dirty="0" smtClean="0"/>
              <a:t>صمیمانه </a:t>
            </a:r>
            <a:r>
              <a:rPr lang="fa-IR" dirty="0"/>
              <a:t>برقرار کنید</a:t>
            </a:r>
            <a:r>
              <a:rPr lang="fa-IR" dirty="0" smtClean="0"/>
              <a:t>.</a:t>
            </a:r>
          </a:p>
          <a:p>
            <a:pPr algn="just"/>
            <a:r>
              <a:rPr lang="fa-IR" dirty="0"/>
              <a:t>با اینکه مداخلهکنندگان اولیه مرتباً با موقعیت هایی روبرو می شوند که باید از افراد مبتلا به اختلالات روانی </a:t>
            </a:r>
            <a:r>
              <a:rPr lang="fa-IR" dirty="0" smtClean="0"/>
              <a:t>مراقبت </a:t>
            </a:r>
            <a:r>
              <a:rPr lang="fa-IR" dirty="0"/>
              <a:t>کرده یا کمک ارائه دهند، معمولاً در پرداختن به مسائل مربوط به سلامت روان با مشکلاتی </a:t>
            </a:r>
            <a:r>
              <a:rPr lang="fa-IR" dirty="0" smtClean="0"/>
              <a:t>روبرومیشوند</a:t>
            </a:r>
            <a:r>
              <a:rPr lang="fa-IR" dirty="0"/>
              <a:t>. بنابراین برنامههای آموزش سلامت روان به عنوان بخشی از برنامههای آموزش عمومی و در </a:t>
            </a:r>
            <a:r>
              <a:rPr lang="fa-IR" dirty="0" smtClean="0"/>
              <a:t>برخی زمینه </a:t>
            </a:r>
            <a:r>
              <a:rPr lang="fa-IR" dirty="0"/>
              <a:t>های تخصصی پیشنهاد میشود</a:t>
            </a:r>
            <a:r>
              <a:rPr lang="fa-IR" dirty="0" smtClean="0"/>
              <a:t>.</a:t>
            </a:r>
          </a:p>
          <a:p>
            <a:pPr algn="just"/>
            <a:r>
              <a:rPr lang="fa-IR" dirty="0"/>
              <a:t>آموزش در این زمینهها باید براساس موقعیت های واقعی و اتفاقات قبلی باشد. این امر می تواند با اجرای </a:t>
            </a:r>
            <a:r>
              <a:rPr lang="fa-IR" dirty="0" smtClean="0"/>
              <a:t>گروههای بحث وگفتگو </a:t>
            </a:r>
            <a:r>
              <a:rPr lang="fa-IR" dirty="0"/>
              <a:t>که توسط یک متخصص سلامت روان برگزار میشود، انجام شود. گروههای </a:t>
            </a:r>
            <a:r>
              <a:rPr lang="fa-IR" dirty="0" smtClean="0"/>
              <a:t>بحثو-گفتگو </a:t>
            </a:r>
            <a:r>
              <a:rPr lang="fa-IR" dirty="0"/>
              <a:t>باید مرتباً جلسات خود را برگزار کنند یا جلسات نشاط آوری ۵ را ترتیب دهند. این جلسات می توانند </a:t>
            </a:r>
            <a:r>
              <a:rPr lang="fa-IR" dirty="0" smtClean="0"/>
              <a:t>با جلسات </a:t>
            </a:r>
            <a:r>
              <a:rPr lang="fa-IR" dirty="0"/>
              <a:t>ایفاینقش </a:t>
            </a:r>
            <a:r>
              <a:rPr lang="fa-IR" dirty="0" smtClean="0"/>
              <a:t>(بازی </a:t>
            </a:r>
            <a:r>
              <a:rPr lang="fa-IR" dirty="0"/>
              <a:t>کردن یک سناریوی </a:t>
            </a:r>
            <a:r>
              <a:rPr lang="fa-IR" dirty="0" smtClean="0"/>
              <a:t>واقعی) </a:t>
            </a:r>
            <a:r>
              <a:rPr lang="fa-IR" dirty="0"/>
              <a:t>تکمیل شوند که شرکت کنندگان بسته به ماهیت </a:t>
            </a:r>
            <a:r>
              <a:rPr lang="fa-IR" dirty="0" smtClean="0"/>
              <a:t>بحران روشهای </a:t>
            </a:r>
            <a:r>
              <a:rPr lang="fa-IR" dirty="0"/>
              <a:t>مختلف برقراری ارتباط را امتحان میکنند.</a:t>
            </a:r>
            <a:endParaRPr lang="en-US" dirty="0"/>
          </a:p>
        </p:txBody>
      </p:sp>
    </p:spTree>
    <p:extLst>
      <p:ext uri="{BB962C8B-B14F-4D97-AF65-F5344CB8AC3E}">
        <p14:creationId xmlns:p14="http://schemas.microsoft.com/office/powerpoint/2010/main" val="748856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1"/>
            <a:ext cx="8305800" cy="5105406"/>
          </a:xfrm>
        </p:spPr>
        <p:txBody>
          <a:bodyPr>
            <a:normAutofit/>
          </a:bodyPr>
          <a:lstStyle/>
          <a:p>
            <a:pPr marL="0" indent="0">
              <a:buNone/>
            </a:pPr>
            <a:r>
              <a:rPr lang="fa-IR" dirty="0"/>
              <a:t>با توجه به نقش خطیر اقدام دهندگان اولیه در صحنه های خودکشی، آنها میتوانند سهم بسزایی در پیشگیری </a:t>
            </a:r>
            <a:r>
              <a:rPr lang="fa-IR" dirty="0" smtClean="0"/>
              <a:t>ازخودکشیهای </a:t>
            </a:r>
            <a:r>
              <a:rPr lang="fa-IR" dirty="0"/>
              <a:t>در حال وقوع )تهدید به خودکشی( داشته باشند. در واقع مداخلهکنندگان اولیه در موقعیت خاصی قرار </a:t>
            </a:r>
            <a:r>
              <a:rPr lang="fa-IR" dirty="0" smtClean="0"/>
              <a:t>دارندکه </a:t>
            </a:r>
            <a:r>
              <a:rPr lang="fa-IR" dirty="0"/>
              <a:t>باید بحران خودکشی را در لحظه تهدید آن مدیریت کنند تا در حد امکان پیامدهای وخیمی نداشته باشد. </a:t>
            </a:r>
            <a:r>
              <a:rPr lang="fa-IR" dirty="0" smtClean="0"/>
              <a:t>همچنین آنها </a:t>
            </a:r>
            <a:r>
              <a:rPr lang="fa-IR" dirty="0"/>
              <a:t>باید ترتیبی اتخاذ کنند تا شخص مبتلا به اختلالات روانی و در معرض خودکشی، پس از نجات یافتن به </a:t>
            </a:r>
            <a:r>
              <a:rPr lang="fa-IR" dirty="0" smtClean="0"/>
              <a:t>مراکزدرمانی </a:t>
            </a:r>
            <a:r>
              <a:rPr lang="fa-IR" dirty="0"/>
              <a:t>منتقل شده و از درمانها و مداخلات لازم بهرهمند گردد. در نگاهی کلانتر، هر سازمان یا دستگاهی که </a:t>
            </a:r>
            <a:r>
              <a:rPr lang="fa-IR" dirty="0" smtClean="0"/>
              <a:t>وظیفه رسیدگی </a:t>
            </a:r>
            <a:r>
              <a:rPr lang="fa-IR" dirty="0"/>
              <a:t>به موارد خودکشی را </a:t>
            </a:r>
            <a:r>
              <a:rPr lang="fa-IR" dirty="0" smtClean="0"/>
              <a:t>دارد </a:t>
            </a:r>
            <a:r>
              <a:rPr lang="fa-IR" dirty="0"/>
              <a:t>باید ترتیبی اتخاذ نماید تا کارکنانش به خوبی درباره موارد زیر آگاهی داشته باشند </a:t>
            </a:r>
            <a:r>
              <a:rPr lang="fa-IR" dirty="0" smtClean="0"/>
              <a:t>:</a:t>
            </a:r>
          </a:p>
          <a:p>
            <a:r>
              <a:rPr lang="fa-IR" dirty="0"/>
              <a:t>1. علایم اختلالات روانی مختلف از قبیل افسردگی اساسی، اختلال دو قطبی، هذیان و توهم، اختلالات مرتبط </a:t>
            </a:r>
            <a:r>
              <a:rPr lang="fa-IR" dirty="0" smtClean="0"/>
              <a:t>باکنترل </a:t>
            </a:r>
            <a:r>
              <a:rPr lang="fa-IR" dirty="0"/>
              <a:t>تکانه </a:t>
            </a:r>
            <a:r>
              <a:rPr lang="fa-IR" dirty="0" smtClean="0"/>
              <a:t>(تمایل </a:t>
            </a:r>
            <a:r>
              <a:rPr lang="fa-IR" dirty="0"/>
              <a:t>به انجام اعمال </a:t>
            </a:r>
            <a:r>
              <a:rPr lang="fa-IR" dirty="0" smtClean="0"/>
              <a:t>ناگهانی)</a:t>
            </a:r>
            <a:endParaRPr lang="fa-IR" dirty="0"/>
          </a:p>
          <a:p>
            <a:r>
              <a:rPr lang="fa-IR" dirty="0"/>
              <a:t>2. اصول برقراری ارتباط مناسب با فرد در معرض خطر بر اساس بحران </a:t>
            </a:r>
            <a:r>
              <a:rPr lang="fa-IR" dirty="0" smtClean="0"/>
              <a:t>روانشناختی ای </a:t>
            </a:r>
            <a:r>
              <a:rPr lang="fa-IR" dirty="0"/>
              <a:t>که تجربه میکند و </a:t>
            </a:r>
            <a:r>
              <a:rPr lang="fa-IR" dirty="0" smtClean="0"/>
              <a:t>توانایی همدلی کردن </a:t>
            </a:r>
            <a:r>
              <a:rPr lang="fa-IR" dirty="0"/>
              <a:t>با او</a:t>
            </a:r>
          </a:p>
          <a:p>
            <a:r>
              <a:rPr lang="fa-IR" dirty="0"/>
              <a:t>3. آگاهی درباره مراکز درمانی و بستری</a:t>
            </a:r>
            <a:endParaRPr lang="en-US" dirty="0"/>
          </a:p>
        </p:txBody>
      </p:sp>
    </p:spTree>
    <p:extLst>
      <p:ext uri="{BB962C8B-B14F-4D97-AF65-F5344CB8AC3E}">
        <p14:creationId xmlns:p14="http://schemas.microsoft.com/office/powerpoint/2010/main" val="3952772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7055380" cy="690282"/>
          </a:xfrm>
        </p:spPr>
        <p:txBody>
          <a:bodyPr/>
          <a:lstStyle/>
          <a:p>
            <a:pPr algn="ctr"/>
            <a:r>
              <a:rPr lang="fa-IR" sz="2800" b="1" dirty="0">
                <a:solidFill>
                  <a:srgbClr val="C00000"/>
                </a:solidFill>
              </a:rPr>
              <a:t>چرا نقش مداخله کنندگان اولیه بسیار مورد اهمیت است </a:t>
            </a:r>
            <a:r>
              <a:rPr lang="fa-IR" sz="1200" b="1" dirty="0"/>
              <a:t>؟</a:t>
            </a:r>
            <a:endParaRPr lang="en-US" sz="1200" dirty="0"/>
          </a:p>
        </p:txBody>
      </p:sp>
      <p:sp>
        <p:nvSpPr>
          <p:cNvPr id="3" name="Content Placeholder 2"/>
          <p:cNvSpPr>
            <a:spLocks noGrp="1"/>
          </p:cNvSpPr>
          <p:nvPr>
            <p:ph idx="1"/>
          </p:nvPr>
        </p:nvSpPr>
        <p:spPr>
          <a:xfrm>
            <a:off x="685800" y="1143000"/>
            <a:ext cx="8001000" cy="4881281"/>
          </a:xfrm>
        </p:spPr>
        <p:txBody>
          <a:bodyPr>
            <a:noAutofit/>
          </a:bodyPr>
          <a:lstStyle/>
          <a:p>
            <a:r>
              <a:rPr lang="fa-IR" dirty="0"/>
              <a:t>موقعیتهایی که مداخله کنندگان اولیه با آنها مواجه هستند معمولاً به شدت اضطراری است. مخصوصاً آنهایی که </a:t>
            </a:r>
            <a:r>
              <a:rPr lang="fa-IR" dirty="0" smtClean="0"/>
              <a:t>مربوط به </a:t>
            </a:r>
            <a:r>
              <a:rPr lang="fa-IR" dirty="0"/>
              <a:t>اورژانس سلامت روانی هستند. مداخله کنندگان اولیه ممکن است در شرایطی قرار بگیرند که نیاز به ارجاع فرد </a:t>
            </a:r>
            <a:r>
              <a:rPr lang="fa-IR" dirty="0" smtClean="0"/>
              <a:t>به مراکز </a:t>
            </a:r>
            <a:r>
              <a:rPr lang="fa-IR" dirty="0"/>
              <a:t>سلامت روانی مطرح باشد و یا به شناسایی و دور کردن ابزارهای خطرناک که ممکن است فرد به خود </a:t>
            </a:r>
            <a:r>
              <a:rPr lang="fa-IR" dirty="0" smtClean="0"/>
              <a:t>آسیب برساند</a:t>
            </a:r>
            <a:r>
              <a:rPr lang="fa-IR" dirty="0"/>
              <a:t>، بپردازند </a:t>
            </a:r>
            <a:r>
              <a:rPr lang="fa-IR" dirty="0" smtClean="0"/>
              <a:t>. باید </a:t>
            </a:r>
            <a:r>
              <a:rPr lang="fa-IR" dirty="0"/>
              <a:t>در نظر داشت که </a:t>
            </a:r>
            <a:r>
              <a:rPr lang="fa-IR" dirty="0" smtClean="0"/>
              <a:t>اقدام کنندگان </a:t>
            </a:r>
            <a:r>
              <a:rPr lang="fa-IR" dirty="0"/>
              <a:t>اولیه مرجعی برای استمداد از طرف افرادی </a:t>
            </a:r>
            <a:r>
              <a:rPr lang="fa-IR" dirty="0" smtClean="0"/>
              <a:t>هستندکه </a:t>
            </a:r>
            <a:r>
              <a:rPr lang="fa-IR" dirty="0"/>
              <a:t>از مشکلات عاطفی، روانی و سوء مصرف مواد رنج میبرند. البته </a:t>
            </a:r>
            <a:r>
              <a:rPr lang="fa-IR" dirty="0" smtClean="0"/>
              <a:t>مداخله کنندگان </a:t>
            </a:r>
            <a:r>
              <a:rPr lang="fa-IR" dirty="0"/>
              <a:t>اولیه به صورت ویژه در </a:t>
            </a:r>
            <a:r>
              <a:rPr lang="fa-IR" dirty="0" smtClean="0"/>
              <a:t>حوزه اختلالات </a:t>
            </a:r>
            <a:r>
              <a:rPr lang="fa-IR" dirty="0"/>
              <a:t>روانی آموزش نمیبینند و بسیاری از آنها از </a:t>
            </a:r>
            <a:r>
              <a:rPr lang="fa-IR" dirty="0" smtClean="0"/>
              <a:t>نشانه های </a:t>
            </a:r>
            <a:r>
              <a:rPr lang="fa-IR" dirty="0"/>
              <a:t>رایج خطر خودکشی آگاه نیستند و نمیدانند </a:t>
            </a:r>
            <a:r>
              <a:rPr lang="fa-IR" dirty="0" smtClean="0"/>
              <a:t>مناسب ترین </a:t>
            </a:r>
            <a:r>
              <a:rPr lang="fa-IR" dirty="0"/>
              <a:t>عکس العمل در مواجهه با فردی که رفتار های </a:t>
            </a:r>
            <a:r>
              <a:rPr lang="fa-IR" dirty="0" smtClean="0"/>
              <a:t>خودکشی گرایانه </a:t>
            </a:r>
            <a:r>
              <a:rPr lang="fa-IR" dirty="0"/>
              <a:t>نشان میدهد، چیست و بیشتر </a:t>
            </a:r>
            <a:r>
              <a:rPr lang="fa-IR" dirty="0" smtClean="0"/>
              <a:t>مبتنی بر تجربه های دست </a:t>
            </a:r>
            <a:r>
              <a:rPr lang="fa-IR" dirty="0"/>
              <a:t>اول و فردی خود قرار دارد که البته بسیار ارزشمند است. بنابراین، دانش مداخله کنندگان اولیه و نحوهی </a:t>
            </a:r>
            <a:r>
              <a:rPr lang="fa-IR" dirty="0" smtClean="0"/>
              <a:t>مدیریت شرایط </a:t>
            </a:r>
            <a:r>
              <a:rPr lang="fa-IR" dirty="0"/>
              <a:t>بحرانی توسط آنها به عنوان اولین خط ارتباطی با افرادی که نیازمند دریافت کمک هستند، تاثیر بسیار زیادی </a:t>
            </a:r>
            <a:r>
              <a:rPr lang="fa-IR" dirty="0" smtClean="0"/>
              <a:t>درچگونگی </a:t>
            </a:r>
            <a:r>
              <a:rPr lang="fa-IR" dirty="0"/>
              <a:t>مدیریت و اتمام این نوع بحرانها دارند. در موقعیتهایی مثل خودکشی، اگر شرایط به درستی مدیریت نشود </a:t>
            </a:r>
            <a:r>
              <a:rPr lang="fa-IR" dirty="0" smtClean="0"/>
              <a:t>،نتیجه </a:t>
            </a:r>
            <a:r>
              <a:rPr lang="fa-IR" dirty="0"/>
              <a:t>نهایی بسیار ناگوار است. بنابراین اقدام کنندگان در صورت بهرهمندی از دانش و آموزش کافی می توانند </a:t>
            </a:r>
            <a:r>
              <a:rPr lang="fa-IR" dirty="0" smtClean="0"/>
              <a:t>باعث نجات </a:t>
            </a:r>
            <a:r>
              <a:rPr lang="fa-IR" dirty="0"/>
              <a:t>جان افراد در </a:t>
            </a:r>
            <a:r>
              <a:rPr lang="fa-IR" dirty="0" smtClean="0"/>
              <a:t>صحنه های </a:t>
            </a:r>
            <a:r>
              <a:rPr lang="fa-IR" dirty="0"/>
              <a:t>خودکشی </a:t>
            </a:r>
            <a:r>
              <a:rPr lang="fa-IR" dirty="0" smtClean="0"/>
              <a:t>شوند</a:t>
            </a:r>
            <a:endParaRPr lang="en-US" dirty="0"/>
          </a:p>
        </p:txBody>
      </p:sp>
    </p:spTree>
    <p:extLst>
      <p:ext uri="{BB962C8B-B14F-4D97-AF65-F5344CB8AC3E}">
        <p14:creationId xmlns:p14="http://schemas.microsoft.com/office/powerpoint/2010/main" val="2802317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rgbClr val="FF0000"/>
                </a:solidFill>
              </a:rPr>
              <a:t>حقایقی درباره خودکشی</a:t>
            </a:r>
            <a:r>
              <a:rPr lang="fa-IR" b="1" dirty="0"/>
              <a:t/>
            </a:r>
            <a:br>
              <a:rPr lang="fa-IR" b="1" dirty="0"/>
            </a:br>
            <a:endParaRPr lang="en-US" dirty="0"/>
          </a:p>
        </p:txBody>
      </p:sp>
      <p:sp>
        <p:nvSpPr>
          <p:cNvPr id="3" name="Content Placeholder 2"/>
          <p:cNvSpPr>
            <a:spLocks noGrp="1"/>
          </p:cNvSpPr>
          <p:nvPr>
            <p:ph idx="1"/>
          </p:nvPr>
        </p:nvSpPr>
        <p:spPr>
          <a:xfrm>
            <a:off x="827700" y="2052925"/>
            <a:ext cx="7935300" cy="4195481"/>
          </a:xfrm>
        </p:spPr>
        <p:txBody>
          <a:bodyPr>
            <a:normAutofit/>
          </a:bodyPr>
          <a:lstStyle/>
          <a:p>
            <a:r>
              <a:rPr lang="fa-IR" dirty="0" smtClean="0"/>
              <a:t>خودکشی </a:t>
            </a:r>
            <a:r>
              <a:rPr lang="fa-IR" dirty="0"/>
              <a:t>یکی از مهمترین مسائل مربوط به سلامت روان در سطح جوامع است و از اصلیترین دلایل مرگهای </a:t>
            </a:r>
            <a:r>
              <a:rPr lang="fa-IR" dirty="0" smtClean="0"/>
              <a:t>قابل پیشگیری </a:t>
            </a:r>
            <a:r>
              <a:rPr lang="fa-IR" dirty="0"/>
              <a:t>در کل دنیاست. هر فردی که مبادرت به خودکشی میکند، 2۰ برابر بیشتر احتمال دارد که در آینده نیز </a:t>
            </a:r>
            <a:r>
              <a:rPr lang="fa-IR" dirty="0" smtClean="0"/>
              <a:t>دست به </a:t>
            </a:r>
            <a:r>
              <a:rPr lang="fa-IR" dirty="0"/>
              <a:t>همچین کاری بزند. آسیب عاطفی که این عمل بر خانواده و دوستان شخص وارد میکند به موفق یا ناموفق </a:t>
            </a:r>
            <a:r>
              <a:rPr lang="fa-IR" dirty="0" smtClean="0"/>
              <a:t>بودن خودکشی </a:t>
            </a:r>
            <a:r>
              <a:rPr lang="fa-IR" dirty="0"/>
              <a:t>بستگی دارد و ممکن است حتی تا سالها طول ادامه یابد</a:t>
            </a:r>
            <a:r>
              <a:rPr lang="fa-IR" dirty="0" smtClean="0"/>
              <a:t>.</a:t>
            </a:r>
          </a:p>
          <a:p>
            <a:r>
              <a:rPr lang="fa-IR" dirty="0"/>
              <a:t>سازمان بهداشت جهانی تخمین زده که در جهان تقریباً یک میلیون نفر از انسانها هرساله خودکشی میکنند. به </a:t>
            </a:r>
            <a:r>
              <a:rPr lang="fa-IR" dirty="0" smtClean="0"/>
              <a:t>عبارت دیگر </a:t>
            </a:r>
            <a:r>
              <a:rPr lang="fa-IR" b="1" dirty="0"/>
              <a:t>در هر دقیقه یک مرگ و در هر روز، سه هزار مرگ بر اثر خودکشی رخ میدهد. </a:t>
            </a:r>
            <a:r>
              <a:rPr lang="fa-IR" dirty="0"/>
              <a:t>همچنین در هر سه ثانیه </a:t>
            </a:r>
            <a:r>
              <a:rPr lang="fa-IR" dirty="0" smtClean="0"/>
              <a:t>یک قدام </a:t>
            </a:r>
            <a:r>
              <a:rPr lang="fa-IR" dirty="0"/>
              <a:t>به خودکشی در دنیا اتفاق می افتد. به طور متوسط نسبت افرادی که در اثر خودکشی میمیرند بیشتر از افرادی </a:t>
            </a:r>
            <a:r>
              <a:rPr lang="fa-IR" dirty="0" smtClean="0"/>
              <a:t>است که </a:t>
            </a:r>
            <a:r>
              <a:rPr lang="fa-IR" dirty="0"/>
              <a:t>در اثر تصادفات و نزاع ها میمیرند و خودکشی یکی از سه دلیل اصلی مرگ میان نوجوانان و جوانان بین سنین </a:t>
            </a:r>
            <a:r>
              <a:rPr lang="fa-IR" dirty="0" smtClean="0"/>
              <a:t>1۵تا </a:t>
            </a:r>
            <a:r>
              <a:rPr lang="fa-IR" dirty="0"/>
              <a:t>2۴ سال است. در سطح جهانی، میزان خودکشی در نیم قرن اخیر ۶۰ درصد افزایش یافته است و به ازای هر </a:t>
            </a:r>
            <a:r>
              <a:rPr lang="fa-IR" dirty="0" smtClean="0"/>
              <a:t>خودکشی . موفق</a:t>
            </a:r>
            <a:r>
              <a:rPr lang="fa-IR" dirty="0"/>
              <a:t>، 1۰ تا 2۰ اقدام به خودکشی وجود </a:t>
            </a:r>
            <a:r>
              <a:rPr lang="fa-IR" dirty="0" smtClean="0"/>
              <a:t>دارد</a:t>
            </a:r>
            <a:endParaRPr lang="fa-IR" dirty="0"/>
          </a:p>
        </p:txBody>
      </p:sp>
    </p:spTree>
    <p:extLst>
      <p:ext uri="{BB962C8B-B14F-4D97-AF65-F5344CB8AC3E}">
        <p14:creationId xmlns:p14="http://schemas.microsoft.com/office/powerpoint/2010/main" val="2353079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تعریف خودکشی:</a:t>
            </a:r>
            <a:endParaRPr lang="en-US" dirty="0"/>
          </a:p>
        </p:txBody>
      </p:sp>
      <p:sp>
        <p:nvSpPr>
          <p:cNvPr id="3" name="Content Placeholder 2"/>
          <p:cNvSpPr>
            <a:spLocks noGrp="1"/>
          </p:cNvSpPr>
          <p:nvPr>
            <p:ph idx="1"/>
          </p:nvPr>
        </p:nvSpPr>
        <p:spPr>
          <a:xfrm>
            <a:off x="827700" y="2052925"/>
            <a:ext cx="7782900" cy="4195481"/>
          </a:xfrm>
        </p:spPr>
        <p:txBody>
          <a:bodyPr>
            <a:normAutofit/>
          </a:bodyPr>
          <a:lstStyle/>
          <a:p>
            <a:r>
              <a:rPr lang="fa-IR" b="1" dirty="0"/>
              <a:t>خودکشی یک رفتار غیر انطباقی است نه بیماری: </a:t>
            </a:r>
            <a:r>
              <a:rPr lang="fa-IR" dirty="0"/>
              <a:t>با توجه به وجود مشکلاتی در </a:t>
            </a:r>
            <a:r>
              <a:rPr lang="fa-IR" dirty="0" smtClean="0"/>
              <a:t>زمینه ی </a:t>
            </a:r>
            <a:r>
              <a:rPr lang="fa-IR" dirty="0"/>
              <a:t>رابطهی درمانی </a:t>
            </a:r>
            <a:r>
              <a:rPr lang="fa-IR" dirty="0" smtClean="0"/>
              <a:t>بابیمارانی </a:t>
            </a:r>
            <a:r>
              <a:rPr lang="fa-IR" dirty="0"/>
              <a:t>که دست به خودکشی زدهاند، نتیجه بدست آمده نشان دهنده این موضوع است که اتخاذ مدل پزشکی نسبت </a:t>
            </a:r>
            <a:r>
              <a:rPr lang="fa-IR" dirty="0" smtClean="0"/>
              <a:t>به بیماری </a:t>
            </a:r>
            <a:r>
              <a:rPr lang="fa-IR" dirty="0"/>
              <a:t>کمک کمی به ما میکند. اینکه ما خودکشی را یک رفتار بدانیم تا بیماری به ما </a:t>
            </a:r>
            <a:r>
              <a:rPr lang="fa-IR" dirty="0" smtClean="0"/>
              <a:t>دیدگاه </a:t>
            </a:r>
            <a:r>
              <a:rPr lang="fa-IR" dirty="0"/>
              <a:t>جدیدی </a:t>
            </a:r>
            <a:r>
              <a:rPr lang="fa-IR" dirty="0" smtClean="0"/>
              <a:t>میدهد</a:t>
            </a:r>
          </a:p>
          <a:p>
            <a:r>
              <a:rPr lang="fa-IR" dirty="0"/>
              <a:t>خودکشی به معنای قتل نفس است و فرایند پیچیده ای است که از تعامل پویا بین عوامل زیستی، روانی، </a:t>
            </a:r>
            <a:r>
              <a:rPr lang="fa-IR" dirty="0" smtClean="0"/>
              <a:t>اجتماعی،فرهنگی </a:t>
            </a:r>
            <a:r>
              <a:rPr lang="fa-IR" dirty="0"/>
              <a:t>و معنوی حاصل ناشی می شود. در صورتی که خودکشی موفقیت آمیز باشد و منجر به فوت فرد شود، </a:t>
            </a:r>
            <a:r>
              <a:rPr lang="fa-IR" dirty="0" smtClean="0"/>
              <a:t>عمل مهلکی </a:t>
            </a:r>
            <a:r>
              <a:rPr lang="fa-IR" dirty="0"/>
              <a:t>است که نشان دهنده میل شدید فرد به مردن است. تمایل به خودکشی </a:t>
            </a:r>
            <a:r>
              <a:rPr lang="fa-IR" dirty="0" smtClean="0"/>
              <a:t>(خودکشی گرایی)، </a:t>
            </a:r>
            <a:r>
              <a:rPr lang="fa-IR" dirty="0"/>
              <a:t>علامتی از یک </a:t>
            </a:r>
            <a:r>
              <a:rPr lang="fa-IR" dirty="0" smtClean="0"/>
              <a:t>فشارروانی </a:t>
            </a:r>
            <a:r>
              <a:rPr lang="fa-IR" dirty="0"/>
              <a:t>زیربنایی و نتیجه ترکیب عواملی مثل بیماری روانی است که به همراه خود رنج و درد عاطفی شدیدی را به </a:t>
            </a:r>
            <a:r>
              <a:rPr lang="fa-IR" dirty="0" smtClean="0"/>
              <a:t>همراه دارد</a:t>
            </a:r>
            <a:r>
              <a:rPr lang="fa-IR" dirty="0"/>
              <a:t>. بر همین اساس، مداخله های روانشناختی بر کاهش رنج تجربه شده تمرکز دارند و همزمان بر اساس توانایی </a:t>
            </a:r>
            <a:r>
              <a:rPr lang="fa-IR" dirty="0" smtClean="0"/>
              <a:t>های شناختی</a:t>
            </a:r>
            <a:r>
              <a:rPr lang="fa-IR" dirty="0"/>
              <a:t>، هیجانی و رفتاری مراجع در مقابله با دشواری ها بنا می شوند.</a:t>
            </a:r>
            <a:endParaRPr lang="en-US" dirty="0"/>
          </a:p>
        </p:txBody>
      </p:sp>
    </p:spTree>
    <p:extLst>
      <p:ext uri="{BB962C8B-B14F-4D97-AF65-F5344CB8AC3E}">
        <p14:creationId xmlns:p14="http://schemas.microsoft.com/office/powerpoint/2010/main" val="3012139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عوامل خطر خودکشی</a:t>
            </a:r>
            <a:endParaRPr lang="en-US" dirty="0"/>
          </a:p>
        </p:txBody>
      </p:sp>
      <p:sp>
        <p:nvSpPr>
          <p:cNvPr id="3" name="Content Placeholder 2"/>
          <p:cNvSpPr>
            <a:spLocks noGrp="1"/>
          </p:cNvSpPr>
          <p:nvPr>
            <p:ph idx="1"/>
          </p:nvPr>
        </p:nvSpPr>
        <p:spPr/>
        <p:txBody>
          <a:bodyPr/>
          <a:lstStyle/>
          <a:p>
            <a:pPr marL="0" indent="0">
              <a:buNone/>
            </a:pPr>
            <a:r>
              <a:rPr lang="fa-IR" dirty="0" smtClean="0"/>
              <a:t>1- عوامل جمعیت شناختی:1-سن      2- جنس</a:t>
            </a:r>
          </a:p>
          <a:p>
            <a:pPr marL="0" indent="0">
              <a:buNone/>
            </a:pPr>
            <a:r>
              <a:rPr lang="fa-IR" dirty="0" smtClean="0"/>
              <a:t>2- سابقه اختلالات روانپزشکی </a:t>
            </a:r>
          </a:p>
          <a:p>
            <a:pPr marL="0" indent="0">
              <a:buNone/>
            </a:pPr>
            <a:r>
              <a:rPr lang="fa-IR" dirty="0" smtClean="0"/>
              <a:t>3- علایم روانشناختی </a:t>
            </a:r>
          </a:p>
          <a:p>
            <a:pPr marL="0" indent="0">
              <a:buNone/>
            </a:pPr>
            <a:r>
              <a:rPr lang="fa-IR" dirty="0" smtClean="0"/>
              <a:t>4- سابقه رفتار خودکشی</a:t>
            </a:r>
          </a:p>
          <a:p>
            <a:pPr marL="0" indent="0">
              <a:buNone/>
            </a:pPr>
            <a:r>
              <a:rPr lang="fa-IR" dirty="0" smtClean="0"/>
              <a:t>5- بیماریهای جسمی </a:t>
            </a:r>
          </a:p>
          <a:p>
            <a:pPr marL="0" indent="0">
              <a:buNone/>
            </a:pPr>
            <a:r>
              <a:rPr lang="fa-IR" dirty="0" smtClean="0"/>
              <a:t>6- عوامل خطر اجتماعی و موقعیتی</a:t>
            </a:r>
          </a:p>
          <a:p>
            <a:pPr marL="0" indent="0">
              <a:buNone/>
            </a:pPr>
            <a:r>
              <a:rPr lang="fa-IR" dirty="0" smtClean="0"/>
              <a:t>7- قصد مردن</a:t>
            </a:r>
          </a:p>
          <a:p>
            <a:pPr marL="0" indent="0">
              <a:buNone/>
            </a:pPr>
            <a:r>
              <a:rPr lang="fa-IR" dirty="0" smtClean="0"/>
              <a:t>8- دسترسی به اسلحه ،سم وسایر ابزارهای مهلک </a:t>
            </a:r>
            <a:endParaRPr lang="en-US" dirty="0"/>
          </a:p>
        </p:txBody>
      </p:sp>
    </p:spTree>
    <p:extLst>
      <p:ext uri="{BB962C8B-B14F-4D97-AF65-F5344CB8AC3E}">
        <p14:creationId xmlns:p14="http://schemas.microsoft.com/office/powerpoint/2010/main" val="11410421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502</TotalTime>
  <Words>5069</Words>
  <Application>Microsoft Office PowerPoint</Application>
  <PresentationFormat>On-screen Show (4:3)</PresentationFormat>
  <Paragraphs>121</Paragraphs>
  <Slides>42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42</vt:i4>
      </vt:variant>
    </vt:vector>
  </HeadingPairs>
  <TitlesOfParts>
    <vt:vector size="52" baseType="lpstr">
      <vt:lpstr>2mitra</vt:lpstr>
      <vt:lpstr>Arial</vt:lpstr>
      <vt:lpstr>B Mitra</vt:lpstr>
      <vt:lpstr>B Nazanin</vt:lpstr>
      <vt:lpstr>B Titr</vt:lpstr>
      <vt:lpstr>Century Gothic</vt:lpstr>
      <vt:lpstr>Times New Roman</vt:lpstr>
      <vt:lpstr>Wingdings</vt:lpstr>
      <vt:lpstr>Wingdings 3</vt:lpstr>
      <vt:lpstr>Ion</vt:lpstr>
      <vt:lpstr>پیشگیری از خودکشی مرجعی برای پلیس، آتش نشانان و مسئولان خط مقدم </vt:lpstr>
      <vt:lpstr>PowerPoint Presentation</vt:lpstr>
      <vt:lpstr>PowerPoint Presentation</vt:lpstr>
      <vt:lpstr>PowerPoint Presentation</vt:lpstr>
      <vt:lpstr>PowerPoint Presentation</vt:lpstr>
      <vt:lpstr>چرا نقش مداخله کنندگان اولیه بسیار مورد اهمیت است ؟</vt:lpstr>
      <vt:lpstr>حقایقی درباره خودکشی </vt:lpstr>
      <vt:lpstr>تعریف خودکشی:</vt:lpstr>
      <vt:lpstr>عوامل خطر خودکشی</vt:lpstr>
      <vt:lpstr>عوامل محافظ خودکشی</vt:lpstr>
      <vt:lpstr>مشارکت پلیس، آتش نشانان و دیگر مداخله کنندگان اولیه در پیشگیری از خودکشی</vt:lpstr>
      <vt:lpstr>PowerPoint Presentation</vt:lpstr>
      <vt:lpstr>آگاهی از خطرات</vt:lpstr>
      <vt:lpstr>آگاهی در باره مسایل قانونی</vt:lpstr>
      <vt:lpstr> بستری غیر داوطلبانه</vt:lpstr>
      <vt:lpstr>کنترل دسترسی به وسایل و ابزار خودکشی</vt:lpstr>
      <vt:lpstr>خودکشیهای انتقام جویانه و خشونت های خانگی</vt:lpstr>
      <vt:lpstr>خودکشی با اعمال خشونت علیه دیگری</vt:lpstr>
      <vt:lpstr>نکاتی که باید قبل از رسیدن به صحنه خودکشی در نظر داشته باشید</vt:lpstr>
      <vt:lpstr>همدلی کنید</vt:lpstr>
      <vt:lpstr>به آنها احترام بگذارید</vt:lpstr>
      <vt:lpstr>مساله جدی است</vt:lpstr>
      <vt:lpstr>کمک به کسی که قصد خودکشی دارد (خودکشی قریب الوقوع)</vt:lpstr>
      <vt:lpstr>نشانه های هشدار شامل سرنخ های رفتاری و کلامی ذیل است</vt:lpstr>
      <vt:lpstr>علایم هشدار دهنده در افراد در معرض خطر زیاد خودکشی</vt:lpstr>
      <vt:lpstr>اصول مهم در امداد رسانی افسران پلیس، آتش نشانان و گروه اورژانش در صحنه خودکشی است</vt:lpstr>
      <vt:lpstr>PowerPoint Presentation</vt:lpstr>
      <vt:lpstr>PowerPoint Presentation</vt:lpstr>
      <vt:lpstr>در صحنه خودکشی(امنیت صحنه)</vt:lpstr>
      <vt:lpstr>در صحنه خودکشی شما باید سوالات زیر را از خود بپرسید</vt:lpstr>
      <vt:lpstr>مردمی که در صحنه خودکشی حاضرند را مدیریت کنید</vt:lpstr>
      <vt:lpstr>در هنگام ارزیابی بیمار با او ارتباط برقرار کنید</vt:lpstr>
      <vt:lpstr>توضیح دهید</vt:lpstr>
      <vt:lpstr>امیدواری ندهید</vt:lpstr>
      <vt:lpstr>اظهارات غیر مناسب</vt:lpstr>
      <vt:lpstr>هنگامی که یک اقدام به خودکشی رخ می دهد</vt:lpstr>
      <vt:lpstr>وظایف اولیه مسئول مدیریت بحران</vt:lpstr>
      <vt:lpstr>PowerPoint Presentation</vt:lpstr>
      <vt:lpstr>PowerPoint Presentation</vt:lpstr>
      <vt:lpstr>هنگامی که یک خودکشی کامل رخ می دهد</vt:lpstr>
      <vt:lpstr>آموزش</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چهار</dc:title>
  <dc:creator>rezaei</dc:creator>
  <cp:lastModifiedBy>beh-karami</cp:lastModifiedBy>
  <cp:revision>64</cp:revision>
  <dcterms:created xsi:type="dcterms:W3CDTF">2006-08-16T00:00:00Z</dcterms:created>
  <dcterms:modified xsi:type="dcterms:W3CDTF">2024-07-07T09:51:49Z</dcterms:modified>
</cp:coreProperties>
</file>